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294" autoAdjust="0"/>
    <p:restoredTop sz="94660"/>
  </p:normalViewPr>
  <p:slideViewPr>
    <p:cSldViewPr>
      <p:cViewPr>
        <p:scale>
          <a:sx n="70" d="100"/>
          <a:sy n="70" d="100"/>
        </p:scale>
        <p:origin x="-139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94E19-5BD6-4989-B073-D97B373B863F}" type="datetimeFigureOut">
              <a:rPr lang="en-US" smtClean="0"/>
              <a:pPr/>
              <a:t>8/3/2020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15E0B-6E94-4055-91C9-99CAE64B9CC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principal@bnmit.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uetooth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214290"/>
            <a:ext cx="8286808" cy="1714512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English111 Vivace BT" pitchFamily="66" charset="2"/>
              </a:rPr>
              <a:t>B.N.M. Institute of Technology</a:t>
            </a:r>
            <a:r>
              <a:rPr lang="en-IN" sz="1800" dirty="0" smtClean="0"/>
              <a:t/>
            </a:r>
            <a:br>
              <a:rPr lang="en-IN" sz="1800" dirty="0" smtClean="0"/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Approved by AICTE, Affiliated to VTU, Accredited as grade A Institution by NAAC. 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All UG branches – CSE, ECE, EEE, ISE &amp;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Mech.E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accredited by NBA for academic years 2018-19 to 2020-21 </a:t>
            </a:r>
            <a:br>
              <a:rPr lang="en-US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&amp; valid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upto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30.06.2021</a:t>
            </a:r>
            <a:r>
              <a:rPr lang="en-IN" sz="1300" dirty="0" smtClean="0"/>
              <a:t/>
            </a:r>
            <a:br>
              <a:rPr lang="en-IN" sz="1300" dirty="0" smtClean="0"/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Post box no. 7087, 27</a:t>
            </a:r>
            <a:r>
              <a:rPr lang="en-US" sz="13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 cross, 12</a:t>
            </a:r>
            <a:r>
              <a:rPr lang="en-US" sz="13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 Main,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Banashankari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sz="1300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 Stage, Bengaluru- 560070, INDIA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Ph: 91-80- 26711780/81/82   Email: </a:t>
            </a:r>
            <a:r>
              <a:rPr lang="en-US" sz="13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principal@bnmit.in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, www. bnmit.org</a:t>
            </a:r>
            <a:r>
              <a:rPr lang="en-IN" sz="1800" dirty="0" smtClean="0"/>
              <a:t/>
            </a:r>
            <a:br>
              <a:rPr lang="en-IN" sz="1800" dirty="0" smtClean="0"/>
            </a:br>
            <a:endParaRPr lang="en-IN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538" y="1785926"/>
            <a:ext cx="7286676" cy="128588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SKILL DEVELOPMENT PROGRAMME</a:t>
            </a:r>
            <a:endParaRPr lang="en-IN" sz="28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endParaRPr lang="en-IN" sz="28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800" b="1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Internet of Things</a:t>
            </a:r>
            <a:endParaRPr lang="en-IN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5" name="Picture 4" descr="Applications of IOT (internet of things)"/>
          <p:cNvPicPr/>
          <p:nvPr/>
        </p:nvPicPr>
        <p:blipFill>
          <a:blip r:embed="rId3"/>
          <a:srcRect l="16626" b="33333"/>
          <a:stretch>
            <a:fillRect/>
          </a:stretch>
        </p:blipFill>
        <p:spPr bwMode="auto">
          <a:xfrm>
            <a:off x="1571604" y="3143248"/>
            <a:ext cx="628654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1357290" y="5750004"/>
            <a:ext cx="6786610" cy="11079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Organized by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Department of Computer Science &amp; Engineering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C:\Users\manjushree\Desktop\BNMIT DC 18CS46\BNM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48" y="0"/>
            <a:ext cx="1125539" cy="11429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139" y="1557020"/>
            <a:ext cx="693039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0"/>
              </a:spcBef>
              <a:buClr>
                <a:srgbClr val="0098CC"/>
              </a:buClr>
              <a:buFont typeface="Wingdings"/>
              <a:buChar char=""/>
              <a:tabLst>
                <a:tab pos="355600" algn="l"/>
              </a:tabLst>
            </a:pPr>
            <a:r>
              <a:rPr sz="2800" spc="-5" dirty="0">
                <a:latin typeface="Comic Sans MS"/>
                <a:cs typeface="Comic Sans MS"/>
              </a:rPr>
              <a:t>In Jun </a:t>
            </a:r>
            <a:r>
              <a:rPr sz="2800" spc="-10" dirty="0">
                <a:latin typeface="Comic Sans MS"/>
                <a:cs typeface="Comic Sans MS"/>
              </a:rPr>
              <a:t>2007, </a:t>
            </a:r>
            <a:r>
              <a:rPr sz="2800" spc="-5" dirty="0">
                <a:latin typeface="Comic Sans MS"/>
                <a:cs typeface="Comic Sans MS"/>
              </a:rPr>
              <a:t>Nokia and Bluetooth SIG  announced that </a:t>
            </a:r>
            <a:r>
              <a:rPr sz="2800" b="1" u="heavy" spc="-10" dirty="0">
                <a:uFill>
                  <a:solidFill>
                    <a:srgbClr val="FFCC66"/>
                  </a:solidFill>
                </a:uFill>
                <a:latin typeface="Comic Sans MS"/>
                <a:cs typeface="Comic Sans MS"/>
              </a:rPr>
              <a:t>Wibree</a:t>
            </a:r>
            <a:r>
              <a:rPr sz="2800" b="1" spc="-1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will </a:t>
            </a:r>
            <a:r>
              <a:rPr sz="2800" spc="-10" dirty="0">
                <a:latin typeface="Comic Sans MS"/>
                <a:cs typeface="Comic Sans MS"/>
              </a:rPr>
              <a:t>be </a:t>
            </a:r>
            <a:r>
              <a:rPr sz="2800" dirty="0">
                <a:latin typeface="Comic Sans MS"/>
                <a:cs typeface="Comic Sans MS"/>
              </a:rPr>
              <a:t>a </a:t>
            </a:r>
            <a:r>
              <a:rPr sz="2800" spc="-5" dirty="0">
                <a:latin typeface="Comic Sans MS"/>
                <a:cs typeface="Comic Sans MS"/>
              </a:rPr>
              <a:t>part  of bluetooth Specification as </a:t>
            </a:r>
            <a:r>
              <a:rPr sz="2800" spc="-10" dirty="0">
                <a:latin typeface="Comic Sans MS"/>
                <a:cs typeface="Comic Sans MS"/>
              </a:rPr>
              <a:t>an </a:t>
            </a:r>
            <a:r>
              <a:rPr sz="2800" spc="-5" dirty="0">
                <a:latin typeface="Comic Sans MS"/>
                <a:cs typeface="Comic Sans MS"/>
              </a:rPr>
              <a:t>ultra  low power bluetooth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technology.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15430" y="3867150"/>
            <a:ext cx="168846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7415" algn="l"/>
              </a:tabLst>
            </a:pPr>
            <a:r>
              <a:rPr sz="2800" b="1" dirty="0">
                <a:latin typeface="Comic Sans MS"/>
                <a:cs typeface="Comic Sans MS"/>
              </a:rPr>
              <a:t>2</a:t>
            </a:r>
            <a:r>
              <a:rPr sz="2800" b="1" spc="-5" dirty="0">
                <a:latin typeface="Comic Sans MS"/>
                <a:cs typeface="Comic Sans MS"/>
              </a:rPr>
              <a:t>.</a:t>
            </a:r>
            <a:r>
              <a:rPr sz="2800" b="1" dirty="0">
                <a:latin typeface="Comic Sans MS"/>
                <a:cs typeface="Comic Sans MS"/>
              </a:rPr>
              <a:t>1	</a:t>
            </a:r>
            <a:r>
              <a:rPr sz="2800" dirty="0">
                <a:latin typeface="Comic Sans MS"/>
                <a:cs typeface="Comic Sans MS"/>
              </a:rPr>
              <a:t>C</a:t>
            </a:r>
            <a:r>
              <a:rPr sz="2800" spc="-5" dirty="0">
                <a:latin typeface="Comic Sans MS"/>
                <a:cs typeface="Comic Sans MS"/>
              </a:rPr>
              <a:t>o</a:t>
            </a:r>
            <a:r>
              <a:rPr sz="2800" dirty="0">
                <a:latin typeface="Comic Sans MS"/>
                <a:cs typeface="Comic Sans MS"/>
              </a:rPr>
              <a:t>re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139" y="3867150"/>
            <a:ext cx="4958715" cy="1983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0098CC"/>
              </a:buClr>
              <a:buFont typeface="Wingdings"/>
              <a:buChar char=""/>
              <a:tabLst>
                <a:tab pos="354965" algn="l"/>
                <a:tab pos="355600" algn="l"/>
                <a:tab pos="1043940" algn="l"/>
                <a:tab pos="2054860" algn="l"/>
                <a:tab pos="3328670" algn="l"/>
              </a:tabLst>
            </a:pPr>
            <a:r>
              <a:rPr sz="2800" spc="-10" dirty="0">
                <a:latin typeface="Comic Sans MS"/>
                <a:cs typeface="Comic Sans MS"/>
              </a:rPr>
              <a:t>I</a:t>
            </a:r>
            <a:r>
              <a:rPr sz="2800" dirty="0">
                <a:latin typeface="Comic Sans MS"/>
                <a:cs typeface="Comic Sans MS"/>
              </a:rPr>
              <a:t>n	</a:t>
            </a:r>
            <a:r>
              <a:rPr sz="2800" spc="-5" dirty="0">
                <a:latin typeface="Comic Sans MS"/>
                <a:cs typeface="Comic Sans MS"/>
              </a:rPr>
              <a:t>J</a:t>
            </a:r>
            <a:r>
              <a:rPr sz="2800" spc="-10" dirty="0">
                <a:latin typeface="Comic Sans MS"/>
                <a:cs typeface="Comic Sans MS"/>
              </a:rPr>
              <a:t>u</a:t>
            </a:r>
            <a:r>
              <a:rPr sz="2800" dirty="0">
                <a:latin typeface="Comic Sans MS"/>
                <a:cs typeface="Comic Sans MS"/>
              </a:rPr>
              <a:t>ly	2</a:t>
            </a:r>
            <a:r>
              <a:rPr sz="2800" spc="-10" dirty="0">
                <a:latin typeface="Comic Sans MS"/>
                <a:cs typeface="Comic Sans MS"/>
              </a:rPr>
              <a:t>0</a:t>
            </a:r>
            <a:r>
              <a:rPr sz="2800" dirty="0">
                <a:latin typeface="Comic Sans MS"/>
                <a:cs typeface="Comic Sans MS"/>
              </a:rPr>
              <a:t>0</a:t>
            </a:r>
            <a:r>
              <a:rPr sz="2800" spc="-10" dirty="0">
                <a:latin typeface="Comic Sans MS"/>
                <a:cs typeface="Comic Sans MS"/>
              </a:rPr>
              <a:t>7</a:t>
            </a:r>
            <a:r>
              <a:rPr sz="2800" dirty="0">
                <a:latin typeface="Comic Sans MS"/>
                <a:cs typeface="Comic Sans MS"/>
              </a:rPr>
              <a:t>,	Bl</a:t>
            </a:r>
            <a:r>
              <a:rPr sz="2800" spc="-10" dirty="0">
                <a:latin typeface="Comic Sans MS"/>
                <a:cs typeface="Comic Sans MS"/>
              </a:rPr>
              <a:t>ue</a:t>
            </a:r>
            <a:r>
              <a:rPr sz="2800" spc="-5" dirty="0">
                <a:latin typeface="Comic Sans MS"/>
                <a:cs typeface="Comic Sans MS"/>
              </a:rPr>
              <a:t>t</a:t>
            </a:r>
            <a:r>
              <a:rPr sz="2800" spc="10" dirty="0">
                <a:latin typeface="Comic Sans MS"/>
                <a:cs typeface="Comic Sans MS"/>
              </a:rPr>
              <a:t>o</a:t>
            </a:r>
            <a:r>
              <a:rPr sz="2800" spc="5" dirty="0">
                <a:latin typeface="Comic Sans MS"/>
                <a:cs typeface="Comic Sans MS"/>
              </a:rPr>
              <a:t>o</a:t>
            </a:r>
            <a:r>
              <a:rPr sz="2800" spc="-10" dirty="0">
                <a:latin typeface="Comic Sans MS"/>
                <a:cs typeface="Comic Sans MS"/>
              </a:rPr>
              <a:t>t</a:t>
            </a:r>
            <a:r>
              <a:rPr sz="2800" dirty="0">
                <a:latin typeface="Comic Sans MS"/>
                <a:cs typeface="Comic Sans MS"/>
              </a:rPr>
              <a:t>h  </a:t>
            </a:r>
            <a:r>
              <a:rPr sz="2800" spc="-5" dirty="0">
                <a:latin typeface="Comic Sans MS"/>
                <a:cs typeface="Comic Sans MS"/>
              </a:rPr>
              <a:t>Specification is</a:t>
            </a:r>
            <a:r>
              <a:rPr sz="2800" spc="-2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released.</a:t>
            </a:r>
            <a:endParaRPr sz="2800">
              <a:latin typeface="Comic Sans MS"/>
              <a:cs typeface="Comic Sans MS"/>
            </a:endParaRPr>
          </a:p>
          <a:p>
            <a:pPr marL="1155700" lvl="1" indent="-229235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Font typeface="Wingdings"/>
              <a:buChar char=""/>
              <a:tabLst>
                <a:tab pos="1155700" algn="l"/>
              </a:tabLst>
            </a:pPr>
            <a:r>
              <a:rPr sz="2000" b="1" spc="-5" dirty="0">
                <a:latin typeface="Comic Sans MS"/>
                <a:cs typeface="Comic Sans MS"/>
              </a:rPr>
              <a:t>Extended </a:t>
            </a:r>
            <a:r>
              <a:rPr sz="2000" b="1" dirty="0">
                <a:latin typeface="Comic Sans MS"/>
                <a:cs typeface="Comic Sans MS"/>
              </a:rPr>
              <a:t>Inquiry</a:t>
            </a:r>
            <a:r>
              <a:rPr sz="2000" b="1" spc="-25" dirty="0">
                <a:latin typeface="Comic Sans MS"/>
                <a:cs typeface="Comic Sans MS"/>
              </a:rPr>
              <a:t> </a:t>
            </a:r>
            <a:r>
              <a:rPr sz="2000" b="1" spc="-5" dirty="0">
                <a:latin typeface="Comic Sans MS"/>
                <a:cs typeface="Comic Sans MS"/>
              </a:rPr>
              <a:t>Response</a:t>
            </a:r>
            <a:endParaRPr sz="2000">
              <a:latin typeface="Comic Sans MS"/>
              <a:cs typeface="Comic Sans MS"/>
            </a:endParaRPr>
          </a:p>
          <a:p>
            <a:pPr marL="1155700" lvl="1" indent="-229235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Font typeface="Wingdings"/>
              <a:buChar char=""/>
              <a:tabLst>
                <a:tab pos="1155700" algn="l"/>
              </a:tabLst>
            </a:pPr>
            <a:r>
              <a:rPr sz="2000" b="1" spc="-5" dirty="0">
                <a:latin typeface="Comic Sans MS"/>
                <a:cs typeface="Comic Sans MS"/>
              </a:rPr>
              <a:t>Sniff</a:t>
            </a:r>
            <a:r>
              <a:rPr sz="2000" b="1" spc="-1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Subrating</a:t>
            </a:r>
            <a:endParaRPr sz="2000">
              <a:latin typeface="Comic Sans MS"/>
              <a:cs typeface="Comic Sans MS"/>
            </a:endParaRPr>
          </a:p>
          <a:p>
            <a:pPr marL="1155700" lvl="1" indent="-229235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Font typeface="Wingdings"/>
              <a:buChar char=""/>
              <a:tabLst>
                <a:tab pos="1155700" algn="l"/>
              </a:tabLst>
            </a:pPr>
            <a:r>
              <a:rPr sz="2000" b="1" dirty="0">
                <a:latin typeface="Comic Sans MS"/>
                <a:cs typeface="Comic Sans MS"/>
              </a:rPr>
              <a:t>Secure Simple</a:t>
            </a:r>
            <a:r>
              <a:rPr sz="2000" b="1" spc="-35" dirty="0">
                <a:latin typeface="Comic Sans MS"/>
                <a:cs typeface="Comic Sans MS"/>
              </a:rPr>
              <a:t> </a:t>
            </a:r>
            <a:r>
              <a:rPr sz="2000" b="1" spc="-5" dirty="0">
                <a:latin typeface="Comic Sans MS"/>
                <a:cs typeface="Comic Sans MS"/>
              </a:rPr>
              <a:t>Pairing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8539" y="5888990"/>
            <a:ext cx="5753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b="1" spc="-5" dirty="0">
                <a:latin typeface="Comic Sans MS"/>
                <a:cs typeface="Comic Sans MS"/>
              </a:rPr>
              <a:t>Near field </a:t>
            </a:r>
            <a:r>
              <a:rPr sz="2000" b="1" dirty="0">
                <a:latin typeface="Comic Sans MS"/>
                <a:cs typeface="Comic Sans MS"/>
              </a:rPr>
              <a:t>Communication </a:t>
            </a:r>
            <a:r>
              <a:rPr sz="2000" spc="-5" dirty="0">
                <a:latin typeface="Comic Sans MS"/>
                <a:cs typeface="Comic Sans MS"/>
              </a:rPr>
              <a:t>(</a:t>
            </a:r>
            <a:r>
              <a:rPr sz="2000" b="1" spc="-5" dirty="0">
                <a:latin typeface="Comic Sans MS"/>
                <a:cs typeface="Comic Sans MS"/>
              </a:rPr>
              <a:t>NFC</a:t>
            </a:r>
            <a:r>
              <a:rPr sz="2000" spc="-5" dirty="0">
                <a:latin typeface="Comic Sans MS"/>
                <a:cs typeface="Comic Sans MS"/>
              </a:rPr>
              <a:t>)</a:t>
            </a:r>
            <a:r>
              <a:rPr sz="2000" spc="260" dirty="0">
                <a:latin typeface="Comic Sans MS"/>
                <a:cs typeface="Comic Sans MS"/>
              </a:rPr>
              <a:t> </a:t>
            </a:r>
            <a:r>
              <a:rPr sz="2000" b="1" spc="-5" dirty="0">
                <a:latin typeface="Comic Sans MS"/>
                <a:cs typeface="Comic Sans MS"/>
              </a:rPr>
              <a:t>Cooperation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4612" y="428604"/>
            <a:ext cx="3435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0" dirty="0">
                <a:solidFill>
                  <a:srgbClr val="002060"/>
                </a:solidFill>
              </a:rPr>
              <a:t>BLUETOOTH</a:t>
            </a:r>
            <a:endParaRPr sz="4400" b="1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320800"/>
            <a:ext cx="38538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i="1" spc="275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4000" b="1" i="1" spc="170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4000" b="1" i="1" spc="-15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4000" b="1" i="1" spc="325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4000" b="1" i="1" spc="275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4000" b="1" i="1" spc="325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4000" b="1" i="1" spc="-114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4000" b="1" i="1" spc="325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4000" b="1" i="1" spc="-175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4000" b="1" i="1" spc="275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4000" b="1" i="1" spc="-425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139" y="2128520"/>
            <a:ext cx="26352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98CC"/>
                </a:solidFill>
                <a:latin typeface="Wingdings"/>
                <a:cs typeface="Wingdings"/>
              </a:rPr>
              <a:t></a:t>
            </a:r>
            <a:endParaRPr sz="21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100" dirty="0">
                <a:solidFill>
                  <a:srgbClr val="0098CC"/>
                </a:solidFill>
                <a:latin typeface="Wingdings"/>
                <a:cs typeface="Wingdings"/>
              </a:rPr>
              <a:t>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139" y="3585209"/>
            <a:ext cx="2635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98CC"/>
                </a:solidFill>
                <a:latin typeface="Wingdings"/>
                <a:cs typeface="Wingdings"/>
              </a:rPr>
              <a:t>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7039" y="2001520"/>
            <a:ext cx="6586220" cy="19977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800"/>
              </a:spcBef>
            </a:pPr>
            <a:r>
              <a:rPr sz="2800" spc="-5" dirty="0">
                <a:latin typeface="Tahoma"/>
                <a:cs typeface="Tahoma"/>
              </a:rPr>
              <a:t>Single-slave</a:t>
            </a:r>
            <a:endParaRPr sz="2800">
              <a:latin typeface="Tahoma"/>
              <a:cs typeface="Tahoma"/>
            </a:endParaRPr>
          </a:p>
          <a:p>
            <a:pPr marL="12700" marR="5080" indent="234950">
              <a:lnSpc>
                <a:spcPct val="100000"/>
              </a:lnSpc>
              <a:spcBef>
                <a:spcPts val="700"/>
              </a:spcBef>
              <a:tabLst>
                <a:tab pos="2154555" algn="l"/>
                <a:tab pos="2920365" algn="l"/>
                <a:tab pos="3467735" algn="l"/>
                <a:tab pos="3896995" algn="l"/>
                <a:tab pos="5367655" algn="l"/>
                <a:tab pos="5993765" algn="l"/>
              </a:tabLst>
            </a:pPr>
            <a:r>
              <a:rPr sz="2800" spc="-5" dirty="0">
                <a:latin typeface="Tahoma"/>
                <a:cs typeface="Tahoma"/>
              </a:rPr>
              <a:t>M</a:t>
            </a:r>
            <a:r>
              <a:rPr sz="2800" spc="-10" dirty="0">
                <a:latin typeface="Tahoma"/>
                <a:cs typeface="Tahoma"/>
              </a:rPr>
              <a:t>u</a:t>
            </a:r>
            <a:r>
              <a:rPr sz="2800" spc="-5" dirty="0">
                <a:latin typeface="Tahoma"/>
                <a:cs typeface="Tahoma"/>
              </a:rPr>
              <a:t>l</a:t>
            </a:r>
            <a:r>
              <a:rPr sz="2800" spc="-10" dirty="0">
                <a:latin typeface="Tahoma"/>
                <a:cs typeface="Tahoma"/>
              </a:rPr>
              <a:t>t</a:t>
            </a:r>
            <a:r>
              <a:rPr sz="2800" spc="-5" dirty="0">
                <a:latin typeface="Tahoma"/>
                <a:cs typeface="Tahoma"/>
              </a:rPr>
              <a:t>i</a:t>
            </a:r>
            <a:r>
              <a:rPr sz="2800" dirty="0">
                <a:latin typeface="Tahoma"/>
                <a:cs typeface="Tahoma"/>
              </a:rPr>
              <a:t>-</a:t>
            </a:r>
            <a:r>
              <a:rPr sz="2800" spc="-5" dirty="0">
                <a:latin typeface="Tahoma"/>
                <a:cs typeface="Tahoma"/>
              </a:rPr>
              <a:t>s</a:t>
            </a:r>
            <a:r>
              <a:rPr sz="2800" spc="-10" dirty="0">
                <a:latin typeface="Tahoma"/>
                <a:cs typeface="Tahoma"/>
              </a:rPr>
              <a:t>l</a:t>
            </a:r>
            <a:r>
              <a:rPr sz="2800" dirty="0">
                <a:latin typeface="Tahoma"/>
                <a:cs typeface="Tahoma"/>
              </a:rPr>
              <a:t>a</a:t>
            </a:r>
            <a:r>
              <a:rPr sz="2800" spc="-10" dirty="0">
                <a:latin typeface="Tahoma"/>
                <a:cs typeface="Tahoma"/>
              </a:rPr>
              <a:t>v</a:t>
            </a:r>
            <a:r>
              <a:rPr sz="2800" dirty="0">
                <a:latin typeface="Tahoma"/>
                <a:cs typeface="Tahoma"/>
              </a:rPr>
              <a:t>e	</a:t>
            </a:r>
            <a:r>
              <a:rPr sz="2800" spc="-10" dirty="0">
                <a:latin typeface="Tahoma"/>
                <a:cs typeface="Tahoma"/>
              </a:rPr>
              <a:t>(u</a:t>
            </a:r>
            <a:r>
              <a:rPr sz="2800" spc="-5" dirty="0">
                <a:latin typeface="Tahoma"/>
                <a:cs typeface="Tahoma"/>
              </a:rPr>
              <a:t>p</a:t>
            </a:r>
            <a:r>
              <a:rPr sz="2800" dirty="0">
                <a:latin typeface="Tahoma"/>
                <a:cs typeface="Tahoma"/>
              </a:rPr>
              <a:t>	</a:t>
            </a:r>
            <a:r>
              <a:rPr sz="2800" spc="-10" dirty="0">
                <a:latin typeface="Tahoma"/>
                <a:cs typeface="Tahoma"/>
              </a:rPr>
              <a:t>t</a:t>
            </a:r>
            <a:r>
              <a:rPr sz="2800" dirty="0">
                <a:latin typeface="Tahoma"/>
                <a:cs typeface="Tahoma"/>
              </a:rPr>
              <a:t>o	7	</a:t>
            </a:r>
            <a:r>
              <a:rPr sz="2800" spc="5" dirty="0">
                <a:latin typeface="Tahoma"/>
                <a:cs typeface="Tahoma"/>
              </a:rPr>
              <a:t>”</a:t>
            </a:r>
            <a:r>
              <a:rPr sz="2800" spc="-5" dirty="0">
                <a:latin typeface="Tahoma"/>
                <a:cs typeface="Tahoma"/>
              </a:rPr>
              <a:t>s</a:t>
            </a:r>
            <a:r>
              <a:rPr sz="2800" spc="-10" dirty="0">
                <a:latin typeface="Tahoma"/>
                <a:cs typeface="Tahoma"/>
              </a:rPr>
              <a:t>l</a:t>
            </a:r>
            <a:r>
              <a:rPr sz="2800" dirty="0">
                <a:latin typeface="Tahoma"/>
                <a:cs typeface="Tahoma"/>
              </a:rPr>
              <a:t>a</a:t>
            </a:r>
            <a:r>
              <a:rPr sz="2800" spc="-10" dirty="0">
                <a:latin typeface="Tahoma"/>
                <a:cs typeface="Tahoma"/>
              </a:rPr>
              <a:t>v</a:t>
            </a:r>
            <a:r>
              <a:rPr sz="2800" spc="5" dirty="0">
                <a:latin typeface="Tahoma"/>
                <a:cs typeface="Tahoma"/>
              </a:rPr>
              <a:t>e</a:t>
            </a:r>
            <a:r>
              <a:rPr sz="2800" spc="-10" dirty="0">
                <a:latin typeface="Tahoma"/>
                <a:cs typeface="Tahoma"/>
              </a:rPr>
              <a:t>s</a:t>
            </a:r>
            <a:r>
              <a:rPr sz="2800" dirty="0">
                <a:latin typeface="Tahoma"/>
                <a:cs typeface="Tahoma"/>
              </a:rPr>
              <a:t>”	o</a:t>
            </a:r>
            <a:r>
              <a:rPr sz="2800" spc="-5" dirty="0">
                <a:latin typeface="Tahoma"/>
                <a:cs typeface="Tahoma"/>
              </a:rPr>
              <a:t>n</a:t>
            </a:r>
            <a:r>
              <a:rPr sz="2800" dirty="0">
                <a:latin typeface="Tahoma"/>
                <a:cs typeface="Tahoma"/>
              </a:rPr>
              <a:t>	</a:t>
            </a:r>
            <a:r>
              <a:rPr sz="2800" spc="5" dirty="0">
                <a:latin typeface="Tahoma"/>
                <a:cs typeface="Tahoma"/>
              </a:rPr>
              <a:t>o</a:t>
            </a:r>
            <a:r>
              <a:rPr sz="2800" spc="-5" dirty="0">
                <a:latin typeface="Tahoma"/>
                <a:cs typeface="Tahoma"/>
              </a:rPr>
              <a:t>ne  master)</a:t>
            </a:r>
            <a:endParaRPr sz="2800">
              <a:latin typeface="Tahoma"/>
              <a:cs typeface="Tahoma"/>
            </a:endParaRPr>
          </a:p>
          <a:p>
            <a:pPr marL="123189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Tahoma"/>
                <a:cs typeface="Tahoma"/>
              </a:rPr>
              <a:t>Scatternet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7800" y="4419600"/>
            <a:ext cx="61722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174" y="785794"/>
            <a:ext cx="27730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55" dirty="0">
                <a:solidFill>
                  <a:srgbClr val="002060"/>
                </a:solidFill>
              </a:rPr>
              <a:t>P</a:t>
            </a:r>
            <a:r>
              <a:rPr sz="4400" b="1" spc="325" dirty="0">
                <a:solidFill>
                  <a:srgbClr val="002060"/>
                </a:solidFill>
              </a:rPr>
              <a:t>I</a:t>
            </a:r>
            <a:r>
              <a:rPr sz="4400" b="1" spc="-280" dirty="0">
                <a:solidFill>
                  <a:srgbClr val="002060"/>
                </a:solidFill>
              </a:rPr>
              <a:t>C</a:t>
            </a:r>
            <a:r>
              <a:rPr sz="4400" b="1" spc="-175" dirty="0">
                <a:solidFill>
                  <a:srgbClr val="002060"/>
                </a:solidFill>
              </a:rPr>
              <a:t>O</a:t>
            </a:r>
            <a:r>
              <a:rPr sz="4400" b="1" spc="275" dirty="0">
                <a:solidFill>
                  <a:srgbClr val="002060"/>
                </a:solidFill>
              </a:rPr>
              <a:t>N</a:t>
            </a:r>
            <a:r>
              <a:rPr sz="4400" b="1" spc="170" dirty="0">
                <a:solidFill>
                  <a:srgbClr val="002060"/>
                </a:solidFill>
              </a:rPr>
              <a:t>E</a:t>
            </a:r>
            <a:r>
              <a:rPr sz="4400" b="1" spc="-114" dirty="0">
                <a:solidFill>
                  <a:srgbClr val="002060"/>
                </a:solidFill>
              </a:rPr>
              <a:t>T</a:t>
            </a:r>
            <a:r>
              <a:rPr sz="4400" b="1" spc="-425" dirty="0">
                <a:solidFill>
                  <a:srgbClr val="002060"/>
                </a:solidFill>
              </a:rPr>
              <a:t>S</a:t>
            </a:r>
            <a:endParaRPr sz="4400" b="1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4414" y="2214554"/>
            <a:ext cx="3500462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59180">
              <a:lnSpc>
                <a:spcPct val="100000"/>
              </a:lnSpc>
              <a:spcBef>
                <a:spcPts val="100"/>
              </a:spcBef>
              <a:tabLst>
                <a:tab pos="1691005" algn="l"/>
                <a:tab pos="2586355" algn="l"/>
              </a:tabLst>
            </a:pPr>
            <a:r>
              <a:rPr sz="2800" dirty="0">
                <a:latin typeface="Comic Sans MS"/>
                <a:cs typeface="Comic Sans MS"/>
              </a:rPr>
              <a:t>A	</a:t>
            </a:r>
            <a:r>
              <a:rPr sz="2800" spc="-5" dirty="0">
                <a:latin typeface="Comic Sans MS"/>
                <a:cs typeface="Comic Sans MS"/>
              </a:rPr>
              <a:t>s</a:t>
            </a:r>
            <a:r>
              <a:rPr sz="2800" spc="-10" dirty="0">
                <a:latin typeface="Comic Sans MS"/>
                <a:cs typeface="Comic Sans MS"/>
              </a:rPr>
              <a:t>e</a:t>
            </a:r>
            <a:r>
              <a:rPr sz="2800" dirty="0">
                <a:latin typeface="Comic Sans MS"/>
                <a:cs typeface="Comic Sans MS"/>
              </a:rPr>
              <a:t>t	</a:t>
            </a:r>
            <a:r>
              <a:rPr sz="2800" spc="5" dirty="0">
                <a:latin typeface="Comic Sans MS"/>
                <a:cs typeface="Comic Sans MS"/>
              </a:rPr>
              <a:t>o</a:t>
            </a:r>
            <a:r>
              <a:rPr sz="2800" dirty="0">
                <a:latin typeface="Comic Sans MS"/>
                <a:cs typeface="Comic Sans MS"/>
              </a:rPr>
              <a:t>f  </a:t>
            </a:r>
            <a:r>
              <a:rPr sz="2800" spc="-5" dirty="0">
                <a:latin typeface="Comic Sans MS"/>
                <a:cs typeface="Comic Sans MS"/>
              </a:rPr>
              <a:t>BLUETOOTH</a:t>
            </a:r>
            <a:endParaRPr sz="2800">
              <a:latin typeface="Comic Sans MS"/>
              <a:cs typeface="Comic Sans MS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spc="-5" dirty="0">
                <a:latin typeface="Comic Sans MS"/>
                <a:cs typeface="Comic Sans MS"/>
              </a:rPr>
              <a:t>devices sharing </a:t>
            </a:r>
            <a:r>
              <a:rPr sz="2800" dirty="0">
                <a:latin typeface="Comic Sans MS"/>
                <a:cs typeface="Comic Sans MS"/>
              </a:rPr>
              <a:t>a  </a:t>
            </a:r>
            <a:r>
              <a:rPr sz="2800" spc="-5" dirty="0">
                <a:latin typeface="Comic Sans MS"/>
                <a:cs typeface="Comic Sans MS"/>
              </a:rPr>
              <a:t>common channel  is called </a:t>
            </a:r>
            <a:r>
              <a:rPr sz="2800" dirty="0">
                <a:latin typeface="Comic Sans MS"/>
                <a:cs typeface="Comic Sans MS"/>
              </a:rPr>
              <a:t>a  </a:t>
            </a:r>
            <a:r>
              <a:rPr sz="2800" spc="-10" dirty="0">
                <a:latin typeface="Comic Sans MS"/>
                <a:cs typeface="Comic Sans MS"/>
              </a:rPr>
              <a:t>PICONET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9190" y="1928802"/>
            <a:ext cx="3467100" cy="360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5984" y="785794"/>
            <a:ext cx="39141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25" dirty="0">
                <a:solidFill>
                  <a:srgbClr val="002060"/>
                </a:solidFill>
              </a:rPr>
              <a:t>SCATTERNETS</a:t>
            </a:r>
            <a:endParaRPr sz="4400" b="1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8663" y="2319020"/>
            <a:ext cx="3565232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4490">
              <a:lnSpc>
                <a:spcPct val="100000"/>
              </a:lnSpc>
              <a:spcBef>
                <a:spcPts val="100"/>
              </a:spcBef>
              <a:tabLst>
                <a:tab pos="1282700" algn="l"/>
                <a:tab pos="2314575" algn="l"/>
                <a:tab pos="2422525" algn="l"/>
                <a:tab pos="2567940" algn="l"/>
                <a:tab pos="2597150" algn="l"/>
              </a:tabLst>
            </a:pPr>
            <a:r>
              <a:rPr sz="2800" spc="5" dirty="0">
                <a:latin typeface="Comic Sans MS"/>
                <a:cs typeface="Comic Sans MS"/>
              </a:rPr>
              <a:t>S</a:t>
            </a:r>
            <a:r>
              <a:rPr sz="2800" dirty="0">
                <a:latin typeface="Comic Sans MS"/>
                <a:cs typeface="Comic Sans MS"/>
              </a:rPr>
              <a:t>c</a:t>
            </a:r>
            <a:r>
              <a:rPr sz="2800" spc="-5" dirty="0">
                <a:latin typeface="Comic Sans MS"/>
                <a:cs typeface="Comic Sans MS"/>
              </a:rPr>
              <a:t>a</a:t>
            </a:r>
            <a:r>
              <a:rPr sz="2800" spc="-15" dirty="0">
                <a:latin typeface="Comic Sans MS"/>
                <a:cs typeface="Comic Sans MS"/>
              </a:rPr>
              <a:t>t</a:t>
            </a:r>
            <a:r>
              <a:rPr sz="2800" spc="10" dirty="0">
                <a:latin typeface="Comic Sans MS"/>
                <a:cs typeface="Comic Sans MS"/>
              </a:rPr>
              <a:t>t</a:t>
            </a:r>
            <a:r>
              <a:rPr sz="2800" spc="-10" dirty="0">
                <a:latin typeface="Comic Sans MS"/>
                <a:cs typeface="Comic Sans MS"/>
              </a:rPr>
              <a:t>e</a:t>
            </a:r>
            <a:r>
              <a:rPr sz="2800" dirty="0">
                <a:latin typeface="Comic Sans MS"/>
                <a:cs typeface="Comic Sans MS"/>
              </a:rPr>
              <a:t>r</a:t>
            </a:r>
            <a:r>
              <a:rPr sz="2800" spc="-10" dirty="0">
                <a:latin typeface="Comic Sans MS"/>
                <a:cs typeface="Comic Sans MS"/>
              </a:rPr>
              <a:t>ne</a:t>
            </a:r>
            <a:r>
              <a:rPr sz="2800" spc="10" dirty="0">
                <a:latin typeface="Comic Sans MS"/>
                <a:cs typeface="Comic Sans MS"/>
              </a:rPr>
              <a:t>t</a:t>
            </a:r>
            <a:r>
              <a:rPr sz="2800" dirty="0">
                <a:latin typeface="Comic Sans MS"/>
                <a:cs typeface="Comic Sans MS"/>
              </a:rPr>
              <a:t>s			</a:t>
            </a:r>
            <a:r>
              <a:rPr sz="2800" spc="-15" dirty="0">
                <a:latin typeface="Comic Sans MS"/>
                <a:cs typeface="Comic Sans MS"/>
              </a:rPr>
              <a:t>a</a:t>
            </a:r>
            <a:r>
              <a:rPr sz="2800" dirty="0">
                <a:latin typeface="Comic Sans MS"/>
                <a:cs typeface="Comic Sans MS"/>
              </a:rPr>
              <a:t>re  </a:t>
            </a:r>
            <a:r>
              <a:rPr sz="2800" spc="-5" dirty="0">
                <a:latin typeface="Comic Sans MS"/>
                <a:cs typeface="Comic Sans MS"/>
              </a:rPr>
              <a:t>t</a:t>
            </a:r>
            <a:r>
              <a:rPr sz="2800" spc="-10" dirty="0">
                <a:latin typeface="Comic Sans MS"/>
                <a:cs typeface="Comic Sans MS"/>
              </a:rPr>
              <a:t>w</a:t>
            </a:r>
            <a:r>
              <a:rPr sz="2800" dirty="0">
                <a:latin typeface="Comic Sans MS"/>
                <a:cs typeface="Comic Sans MS"/>
              </a:rPr>
              <a:t>o	</a:t>
            </a:r>
            <a:r>
              <a:rPr sz="2800" spc="5" dirty="0">
                <a:latin typeface="Comic Sans MS"/>
                <a:cs typeface="Comic Sans MS"/>
              </a:rPr>
              <a:t>o</a:t>
            </a:r>
            <a:r>
              <a:rPr sz="2800" dirty="0">
                <a:latin typeface="Comic Sans MS"/>
                <a:cs typeface="Comic Sans MS"/>
              </a:rPr>
              <a:t>r	</a:t>
            </a:r>
            <a:r>
              <a:rPr sz="2800" spc="5" dirty="0">
                <a:latin typeface="Comic Sans MS"/>
                <a:cs typeface="Comic Sans MS"/>
              </a:rPr>
              <a:t>m</a:t>
            </a:r>
            <a:r>
              <a:rPr sz="2800" spc="-5" dirty="0">
                <a:latin typeface="Comic Sans MS"/>
                <a:cs typeface="Comic Sans MS"/>
              </a:rPr>
              <a:t>o</a:t>
            </a:r>
            <a:r>
              <a:rPr sz="2800" dirty="0">
                <a:latin typeface="Comic Sans MS"/>
                <a:cs typeface="Comic Sans MS"/>
              </a:rPr>
              <a:t>re  </a:t>
            </a:r>
            <a:r>
              <a:rPr sz="2800" spc="-5" dirty="0">
                <a:latin typeface="Comic Sans MS"/>
                <a:cs typeface="Comic Sans MS"/>
              </a:rPr>
              <a:t>i</a:t>
            </a:r>
            <a:r>
              <a:rPr sz="2800" spc="-10" dirty="0">
                <a:latin typeface="Comic Sans MS"/>
                <a:cs typeface="Comic Sans MS"/>
              </a:rPr>
              <a:t>n</a:t>
            </a:r>
            <a:r>
              <a:rPr sz="2800" dirty="0">
                <a:latin typeface="Comic Sans MS"/>
                <a:cs typeface="Comic Sans MS"/>
              </a:rPr>
              <a:t>d</a:t>
            </a:r>
            <a:r>
              <a:rPr sz="2800" spc="-10" dirty="0">
                <a:latin typeface="Comic Sans MS"/>
                <a:cs typeface="Comic Sans MS"/>
              </a:rPr>
              <a:t>e</a:t>
            </a:r>
            <a:r>
              <a:rPr sz="2800" dirty="0">
                <a:latin typeface="Comic Sans MS"/>
                <a:cs typeface="Comic Sans MS"/>
              </a:rPr>
              <a:t>p</a:t>
            </a:r>
            <a:r>
              <a:rPr sz="2800" spc="5" dirty="0">
                <a:latin typeface="Comic Sans MS"/>
                <a:cs typeface="Comic Sans MS"/>
              </a:rPr>
              <a:t>e</a:t>
            </a:r>
            <a:r>
              <a:rPr sz="2800" spc="-10" dirty="0">
                <a:latin typeface="Comic Sans MS"/>
                <a:cs typeface="Comic Sans MS"/>
              </a:rPr>
              <a:t>n</a:t>
            </a:r>
            <a:r>
              <a:rPr sz="2800" dirty="0">
                <a:latin typeface="Comic Sans MS"/>
                <a:cs typeface="Comic Sans MS"/>
              </a:rPr>
              <a:t>d</a:t>
            </a:r>
            <a:r>
              <a:rPr sz="2800" spc="-10" dirty="0">
                <a:latin typeface="Comic Sans MS"/>
                <a:cs typeface="Comic Sans MS"/>
              </a:rPr>
              <a:t>e</a:t>
            </a:r>
            <a:r>
              <a:rPr sz="2800" dirty="0">
                <a:latin typeface="Comic Sans MS"/>
                <a:cs typeface="Comic Sans MS"/>
              </a:rPr>
              <a:t>nt			</a:t>
            </a:r>
            <a:r>
              <a:rPr sz="2800" spc="-5" dirty="0">
                <a:latin typeface="Comic Sans MS"/>
                <a:cs typeface="Comic Sans MS"/>
              </a:rPr>
              <a:t>a</a:t>
            </a:r>
            <a:r>
              <a:rPr sz="2800" spc="-10" dirty="0">
                <a:latin typeface="Comic Sans MS"/>
                <a:cs typeface="Comic Sans MS"/>
              </a:rPr>
              <a:t>n</a:t>
            </a:r>
            <a:r>
              <a:rPr sz="2800" dirty="0">
                <a:latin typeface="Comic Sans MS"/>
                <a:cs typeface="Comic Sans MS"/>
              </a:rPr>
              <a:t>d  </a:t>
            </a:r>
            <a:r>
              <a:rPr sz="2800" spc="-5" dirty="0">
                <a:latin typeface="Comic Sans MS"/>
                <a:cs typeface="Comic Sans MS"/>
              </a:rPr>
              <a:t>non-synchronized  </a:t>
            </a:r>
            <a:r>
              <a:rPr sz="2800" dirty="0">
                <a:latin typeface="Comic Sans MS"/>
                <a:cs typeface="Comic Sans MS"/>
              </a:rPr>
              <a:t>p</a:t>
            </a:r>
            <a:r>
              <a:rPr sz="2800" spc="-5" dirty="0">
                <a:latin typeface="Comic Sans MS"/>
                <a:cs typeface="Comic Sans MS"/>
              </a:rPr>
              <a:t>i</a:t>
            </a:r>
            <a:r>
              <a:rPr sz="2800" dirty="0">
                <a:latin typeface="Comic Sans MS"/>
                <a:cs typeface="Comic Sans MS"/>
              </a:rPr>
              <a:t>c</a:t>
            </a:r>
            <a:r>
              <a:rPr sz="2800" spc="-5" dirty="0">
                <a:latin typeface="Comic Sans MS"/>
                <a:cs typeface="Comic Sans MS"/>
              </a:rPr>
              <a:t>o</a:t>
            </a:r>
            <a:r>
              <a:rPr sz="2800" dirty="0">
                <a:latin typeface="Comic Sans MS"/>
                <a:cs typeface="Comic Sans MS"/>
              </a:rPr>
              <a:t>n</a:t>
            </a:r>
            <a:r>
              <a:rPr sz="2800" spc="-10" dirty="0">
                <a:latin typeface="Comic Sans MS"/>
                <a:cs typeface="Comic Sans MS"/>
              </a:rPr>
              <a:t>e</a:t>
            </a:r>
            <a:r>
              <a:rPr sz="2800" spc="-5" dirty="0">
                <a:latin typeface="Comic Sans MS"/>
                <a:cs typeface="Comic Sans MS"/>
              </a:rPr>
              <a:t>t</a:t>
            </a:r>
            <a:r>
              <a:rPr sz="2800" dirty="0">
                <a:latin typeface="Comic Sans MS"/>
                <a:cs typeface="Comic Sans MS"/>
              </a:rPr>
              <a:t>s		</a:t>
            </a:r>
            <a:r>
              <a:rPr sz="2800" spc="-10" dirty="0">
                <a:latin typeface="Comic Sans MS"/>
                <a:cs typeface="Comic Sans MS"/>
              </a:rPr>
              <a:t>t</a:t>
            </a:r>
            <a:r>
              <a:rPr sz="2800" spc="10" dirty="0">
                <a:latin typeface="Comic Sans MS"/>
                <a:cs typeface="Comic Sans MS"/>
              </a:rPr>
              <a:t>h</a:t>
            </a:r>
            <a:r>
              <a:rPr sz="2800" spc="-15" dirty="0">
                <a:latin typeface="Comic Sans MS"/>
                <a:cs typeface="Comic Sans MS"/>
              </a:rPr>
              <a:t>a</a:t>
            </a:r>
            <a:r>
              <a:rPr sz="2800" dirty="0">
                <a:latin typeface="Comic Sans MS"/>
                <a:cs typeface="Comic Sans MS"/>
              </a:rPr>
              <a:t>t  c</a:t>
            </a:r>
            <a:r>
              <a:rPr sz="2800" spc="5" dirty="0">
                <a:latin typeface="Comic Sans MS"/>
                <a:cs typeface="Comic Sans MS"/>
              </a:rPr>
              <a:t>o</a:t>
            </a:r>
            <a:r>
              <a:rPr sz="2800" spc="-10" dirty="0">
                <a:latin typeface="Comic Sans MS"/>
                <a:cs typeface="Comic Sans MS"/>
              </a:rPr>
              <a:t>mmun</a:t>
            </a:r>
            <a:r>
              <a:rPr sz="2800" spc="-5" dirty="0">
                <a:latin typeface="Comic Sans MS"/>
                <a:cs typeface="Comic Sans MS"/>
              </a:rPr>
              <a:t>i</a:t>
            </a:r>
            <a:r>
              <a:rPr sz="2800" dirty="0">
                <a:latin typeface="Comic Sans MS"/>
                <a:cs typeface="Comic Sans MS"/>
              </a:rPr>
              <a:t>c</a:t>
            </a:r>
            <a:r>
              <a:rPr sz="2800" spc="-5" dirty="0">
                <a:latin typeface="Comic Sans MS"/>
                <a:cs typeface="Comic Sans MS"/>
              </a:rPr>
              <a:t>at</a:t>
            </a:r>
            <a:r>
              <a:rPr sz="2800" dirty="0">
                <a:latin typeface="Comic Sans MS"/>
                <a:cs typeface="Comic Sans MS"/>
              </a:rPr>
              <a:t>e		</a:t>
            </a:r>
            <a:r>
              <a:rPr sz="2800" spc="-780" dirty="0">
                <a:latin typeface="Comic Sans MS"/>
                <a:cs typeface="Comic Sans MS"/>
              </a:rPr>
              <a:t> </a:t>
            </a:r>
            <a:r>
              <a:rPr sz="2800" spc="-15" dirty="0">
                <a:latin typeface="Comic Sans MS"/>
                <a:cs typeface="Comic Sans MS"/>
              </a:rPr>
              <a:t>w</a:t>
            </a:r>
            <a:r>
              <a:rPr sz="2800" spc="-5" dirty="0">
                <a:latin typeface="Comic Sans MS"/>
                <a:cs typeface="Comic Sans MS"/>
              </a:rPr>
              <a:t>ith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7422" y="4878070"/>
            <a:ext cx="2136938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2405" algn="l"/>
              </a:tabLst>
            </a:pPr>
            <a:r>
              <a:rPr sz="2800" spc="5" dirty="0">
                <a:latin typeface="Comic Sans MS"/>
                <a:cs typeface="Comic Sans MS"/>
              </a:rPr>
              <a:t>o</a:t>
            </a:r>
            <a:r>
              <a:rPr sz="2800" spc="-5" dirty="0">
                <a:latin typeface="Comic Sans MS"/>
                <a:cs typeface="Comic Sans MS"/>
              </a:rPr>
              <a:t>t</a:t>
            </a:r>
            <a:r>
              <a:rPr sz="2800" spc="5" dirty="0">
                <a:latin typeface="Comic Sans MS"/>
                <a:cs typeface="Comic Sans MS"/>
              </a:rPr>
              <a:t>h</a:t>
            </a:r>
            <a:r>
              <a:rPr sz="2800" spc="-10" dirty="0">
                <a:latin typeface="Comic Sans MS"/>
                <a:cs typeface="Comic Sans MS"/>
              </a:rPr>
              <a:t>e</a:t>
            </a:r>
            <a:r>
              <a:rPr sz="2800" dirty="0">
                <a:latin typeface="Comic Sans MS"/>
                <a:cs typeface="Comic Sans MS"/>
              </a:rPr>
              <a:t>r	</a:t>
            </a:r>
            <a:r>
              <a:rPr sz="2800" spc="-15" dirty="0">
                <a:latin typeface="Comic Sans MS"/>
                <a:cs typeface="Comic Sans MS"/>
              </a:rPr>
              <a:t>b</a:t>
            </a:r>
            <a:r>
              <a:rPr sz="2800" dirty="0">
                <a:latin typeface="Comic Sans MS"/>
                <a:cs typeface="Comic Sans MS"/>
              </a:rPr>
              <a:t>y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6050" y="5304790"/>
            <a:ext cx="170813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omic Sans MS"/>
                <a:cs typeface="Comic Sans MS"/>
              </a:rPr>
              <a:t>bri</a:t>
            </a:r>
            <a:r>
              <a:rPr sz="2800" dirty="0">
                <a:latin typeface="Comic Sans MS"/>
                <a:cs typeface="Comic Sans MS"/>
              </a:rPr>
              <a:t>dge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0101" y="4878070"/>
            <a:ext cx="1483384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omic Sans MS"/>
                <a:cs typeface="Comic Sans MS"/>
              </a:rPr>
              <a:t>each  </a:t>
            </a:r>
            <a:r>
              <a:rPr sz="2800" spc="-10" dirty="0">
                <a:latin typeface="Comic Sans MS"/>
                <a:cs typeface="Comic Sans MS"/>
              </a:rPr>
              <a:t>m</a:t>
            </a:r>
            <a:r>
              <a:rPr sz="2800" spc="-5" dirty="0">
                <a:latin typeface="Comic Sans MS"/>
                <a:cs typeface="Comic Sans MS"/>
              </a:rPr>
              <a:t>aki</a:t>
            </a:r>
            <a:r>
              <a:rPr sz="2800" spc="-10" dirty="0">
                <a:latin typeface="Comic Sans MS"/>
                <a:cs typeface="Comic Sans MS"/>
              </a:rPr>
              <a:t>n</a:t>
            </a:r>
            <a:r>
              <a:rPr sz="2800" dirty="0">
                <a:latin typeface="Comic Sans MS"/>
                <a:cs typeface="Comic Sans MS"/>
              </a:rPr>
              <a:t>g  </a:t>
            </a:r>
            <a:r>
              <a:rPr sz="2800" spc="-5" dirty="0">
                <a:latin typeface="Comic Sans MS"/>
                <a:cs typeface="Comic Sans MS"/>
              </a:rPr>
              <a:t>nodes.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00628" y="2000240"/>
            <a:ext cx="35814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4876" y="4286256"/>
            <a:ext cx="3962400" cy="23914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4546" y="571480"/>
            <a:ext cx="213963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5" dirty="0">
                <a:solidFill>
                  <a:srgbClr val="002060"/>
                </a:solidFill>
                <a:latin typeface="Times New Roman"/>
                <a:cs typeface="Times New Roman"/>
              </a:rPr>
              <a:t>S</a:t>
            </a:r>
            <a:r>
              <a:rPr sz="4400" b="1" spc="-114" dirty="0">
                <a:solidFill>
                  <a:srgbClr val="002060"/>
                </a:solidFill>
                <a:latin typeface="Times New Roman"/>
                <a:cs typeface="Times New Roman"/>
              </a:rPr>
              <a:t>T</a:t>
            </a:r>
            <a:r>
              <a:rPr sz="4400" b="1" spc="170" dirty="0">
                <a:solidFill>
                  <a:srgbClr val="002060"/>
                </a:solidFill>
                <a:latin typeface="Times New Roman"/>
                <a:cs typeface="Times New Roman"/>
              </a:rPr>
              <a:t>A</a:t>
            </a:r>
            <a:r>
              <a:rPr sz="4400" b="1" spc="-280" dirty="0">
                <a:solidFill>
                  <a:srgbClr val="002060"/>
                </a:solidFill>
                <a:latin typeface="Times New Roman"/>
                <a:cs typeface="Times New Roman"/>
              </a:rPr>
              <a:t>C</a:t>
            </a:r>
            <a:r>
              <a:rPr sz="4400" b="1" spc="-35" dirty="0">
                <a:solidFill>
                  <a:srgbClr val="002060"/>
                </a:solidFill>
                <a:latin typeface="Times New Roman"/>
                <a:cs typeface="Times New Roman"/>
              </a:rPr>
              <a:t>K</a:t>
            </a:r>
            <a:endParaRPr sz="4400" b="1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7620" y="571480"/>
            <a:ext cx="383921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u="none" spc="-55" dirty="0">
                <a:solidFill>
                  <a:srgbClr val="002060"/>
                </a:solidFill>
              </a:rPr>
              <a:t>S</a:t>
            </a:r>
            <a:r>
              <a:rPr sz="4400" b="1" u="none" spc="-114" dirty="0">
                <a:solidFill>
                  <a:srgbClr val="002060"/>
                </a:solidFill>
              </a:rPr>
              <a:t>T</a:t>
            </a:r>
            <a:r>
              <a:rPr sz="4400" b="1" u="none" spc="70" dirty="0">
                <a:solidFill>
                  <a:srgbClr val="002060"/>
                </a:solidFill>
              </a:rPr>
              <a:t>R</a:t>
            </a:r>
            <a:r>
              <a:rPr sz="4400" b="1" u="none" spc="440" dirty="0">
                <a:solidFill>
                  <a:srgbClr val="002060"/>
                </a:solidFill>
              </a:rPr>
              <a:t>U</a:t>
            </a:r>
            <a:r>
              <a:rPr sz="4400" b="1" u="none" spc="-270" dirty="0">
                <a:solidFill>
                  <a:srgbClr val="002060"/>
                </a:solidFill>
              </a:rPr>
              <a:t>C</a:t>
            </a:r>
            <a:r>
              <a:rPr sz="4400" b="1" u="none" spc="-114" dirty="0">
                <a:solidFill>
                  <a:srgbClr val="002060"/>
                </a:solidFill>
              </a:rPr>
              <a:t>T</a:t>
            </a:r>
            <a:r>
              <a:rPr sz="4400" b="1" u="none" spc="440" dirty="0">
                <a:solidFill>
                  <a:srgbClr val="002060"/>
                </a:solidFill>
              </a:rPr>
              <a:t>U</a:t>
            </a:r>
            <a:r>
              <a:rPr sz="4400" b="1" u="none" spc="70" dirty="0">
                <a:solidFill>
                  <a:srgbClr val="002060"/>
                </a:solidFill>
              </a:rPr>
              <a:t>R</a:t>
            </a:r>
            <a:r>
              <a:rPr sz="4400" b="1" u="none" spc="-210" dirty="0">
                <a:solidFill>
                  <a:srgbClr val="002060"/>
                </a:solidFill>
              </a:rPr>
              <a:t>E</a:t>
            </a:r>
            <a:endParaRPr sz="4400" b="1">
              <a:solidFill>
                <a:srgbClr val="00206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7290" y="1571612"/>
            <a:ext cx="6415110" cy="4981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4414" y="500042"/>
            <a:ext cx="67290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7015" algn="l"/>
                <a:tab pos="4981575" algn="l"/>
              </a:tabLst>
            </a:pPr>
            <a:r>
              <a:rPr sz="4400" b="1" spc="-280" smtClean="0">
                <a:solidFill>
                  <a:srgbClr val="002060"/>
                </a:solidFill>
              </a:rPr>
              <a:t>C</a:t>
            </a:r>
            <a:r>
              <a:rPr sz="4400" b="1" spc="-175" smtClean="0">
                <a:solidFill>
                  <a:srgbClr val="002060"/>
                </a:solidFill>
              </a:rPr>
              <a:t>O</a:t>
            </a:r>
            <a:r>
              <a:rPr sz="4400" b="1" spc="150" smtClean="0">
                <a:solidFill>
                  <a:srgbClr val="002060"/>
                </a:solidFill>
              </a:rPr>
              <a:t>M</a:t>
            </a:r>
            <a:r>
              <a:rPr sz="4400" b="1" spc="55" smtClean="0">
                <a:solidFill>
                  <a:srgbClr val="002060"/>
                </a:solidFill>
              </a:rPr>
              <a:t>P</a:t>
            </a:r>
            <a:r>
              <a:rPr sz="4400" b="1" spc="-175" smtClean="0">
                <a:solidFill>
                  <a:srgbClr val="002060"/>
                </a:solidFill>
              </a:rPr>
              <a:t>O</a:t>
            </a:r>
            <a:r>
              <a:rPr sz="4400" b="1" spc="275" smtClean="0">
                <a:solidFill>
                  <a:srgbClr val="002060"/>
                </a:solidFill>
              </a:rPr>
              <a:t>N</a:t>
            </a:r>
            <a:r>
              <a:rPr sz="4400" b="1" spc="170" smtClean="0">
                <a:solidFill>
                  <a:srgbClr val="002060"/>
                </a:solidFill>
              </a:rPr>
              <a:t>E</a:t>
            </a:r>
            <a:r>
              <a:rPr sz="4400" b="1" spc="265" smtClean="0">
                <a:solidFill>
                  <a:srgbClr val="002060"/>
                </a:solidFill>
              </a:rPr>
              <a:t>N</a:t>
            </a:r>
            <a:r>
              <a:rPr sz="4400" b="1" spc="-114" smtClean="0">
                <a:solidFill>
                  <a:srgbClr val="002060"/>
                </a:solidFill>
              </a:rPr>
              <a:t>T</a:t>
            </a:r>
            <a:r>
              <a:rPr sz="4400" b="1" spc="-425" smtClean="0">
                <a:solidFill>
                  <a:srgbClr val="002060"/>
                </a:solidFill>
              </a:rPr>
              <a:t>S</a:t>
            </a:r>
            <a:r>
              <a:rPr lang="en-IN" sz="4400" b="1" spc="-425" dirty="0" smtClean="0">
                <a:solidFill>
                  <a:srgbClr val="002060"/>
                </a:solidFill>
              </a:rPr>
              <a:t> </a:t>
            </a:r>
            <a:r>
              <a:rPr lang="en-IN" b="1" spc="-425" dirty="0" smtClean="0">
                <a:solidFill>
                  <a:srgbClr val="002060"/>
                </a:solidFill>
              </a:rPr>
              <a:t>  </a:t>
            </a:r>
            <a:r>
              <a:rPr sz="4400" b="1" spc="-175" smtClean="0">
                <a:solidFill>
                  <a:srgbClr val="002060"/>
                </a:solidFill>
              </a:rPr>
              <a:t>O</a:t>
            </a:r>
            <a:r>
              <a:rPr sz="4400" b="1" spc="-385" smtClean="0">
                <a:solidFill>
                  <a:srgbClr val="002060"/>
                </a:solidFill>
              </a:rPr>
              <a:t>F</a:t>
            </a:r>
            <a:r>
              <a:rPr lang="en-IN" b="1" spc="-385" dirty="0" smtClean="0">
                <a:solidFill>
                  <a:srgbClr val="002060"/>
                </a:solidFill>
              </a:rPr>
              <a:t> </a:t>
            </a:r>
            <a:r>
              <a:rPr sz="4400" b="1" spc="-55" smtClean="0">
                <a:solidFill>
                  <a:srgbClr val="002060"/>
                </a:solidFill>
              </a:rPr>
              <a:t>S</a:t>
            </a:r>
            <a:r>
              <a:rPr sz="4400" b="1" spc="-114" smtClean="0">
                <a:solidFill>
                  <a:srgbClr val="002060"/>
                </a:solidFill>
              </a:rPr>
              <a:t>T</a:t>
            </a:r>
            <a:r>
              <a:rPr sz="4400" b="1" spc="170" smtClean="0">
                <a:solidFill>
                  <a:srgbClr val="002060"/>
                </a:solidFill>
              </a:rPr>
              <a:t>A</a:t>
            </a:r>
            <a:r>
              <a:rPr sz="4400" b="1" spc="-280" smtClean="0">
                <a:solidFill>
                  <a:srgbClr val="002060"/>
                </a:solidFill>
              </a:rPr>
              <a:t>C</a:t>
            </a:r>
            <a:r>
              <a:rPr sz="4400" b="1" spc="-35" smtClean="0">
                <a:solidFill>
                  <a:srgbClr val="002060"/>
                </a:solidFill>
              </a:rPr>
              <a:t>K</a:t>
            </a:r>
            <a:endParaRPr sz="4400" b="1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472" y="1428736"/>
            <a:ext cx="7949275" cy="47866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93700" indent="-342900" algn="just">
              <a:lnSpc>
                <a:spcPct val="100000"/>
              </a:lnSpc>
              <a:spcBef>
                <a:spcPts val="8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93700" algn="l"/>
              </a:tabLst>
            </a:pPr>
            <a:r>
              <a:rPr sz="2800" spc="-5" dirty="0">
                <a:latin typeface="Comic Sans MS"/>
                <a:cs typeface="Comic Sans MS"/>
              </a:rPr>
              <a:t>Radio Front </a:t>
            </a:r>
            <a:r>
              <a:rPr sz="2800" dirty="0">
                <a:latin typeface="Comic Sans MS"/>
                <a:cs typeface="Comic Sans MS"/>
              </a:rPr>
              <a:t>End</a:t>
            </a:r>
            <a:r>
              <a:rPr sz="2800" spc="1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(RF)</a:t>
            </a:r>
            <a:endParaRPr sz="2800">
              <a:latin typeface="Comic Sans MS"/>
              <a:cs typeface="Comic Sans MS"/>
            </a:endParaRPr>
          </a:p>
          <a:p>
            <a:pPr marL="1193165" marR="260350" lvl="1" indent="-228600" algn="just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75000"/>
              <a:buFont typeface="Wingdings"/>
              <a:buChar char=""/>
              <a:tabLst>
                <a:tab pos="1193800" algn="l"/>
              </a:tabLst>
            </a:pPr>
            <a:r>
              <a:rPr sz="2400" spc="-5" dirty="0">
                <a:latin typeface="Comic Sans MS"/>
                <a:cs typeface="Comic Sans MS"/>
              </a:rPr>
              <a:t>Defines characteristics of </a:t>
            </a:r>
            <a:r>
              <a:rPr sz="2400" b="1" spc="-5" dirty="0">
                <a:latin typeface="Comic Sans MS"/>
                <a:cs typeface="Comic Sans MS"/>
              </a:rPr>
              <a:t>RF, </a:t>
            </a:r>
            <a:r>
              <a:rPr sz="2400" b="1" dirty="0">
                <a:latin typeface="Comic Sans MS"/>
                <a:cs typeface="Comic Sans MS"/>
              </a:rPr>
              <a:t>frequency  </a:t>
            </a:r>
            <a:r>
              <a:rPr sz="2400" b="1" spc="-5" dirty="0">
                <a:latin typeface="Comic Sans MS"/>
                <a:cs typeface="Comic Sans MS"/>
              </a:rPr>
              <a:t>bands, channel arrangements </a:t>
            </a:r>
            <a:r>
              <a:rPr sz="2400" b="1" dirty="0">
                <a:latin typeface="Comic Sans MS"/>
                <a:cs typeface="Comic Sans MS"/>
              </a:rPr>
              <a:t>&amp; </a:t>
            </a:r>
            <a:r>
              <a:rPr sz="2400" b="1" spc="-5" dirty="0">
                <a:latin typeface="Comic Sans MS"/>
                <a:cs typeface="Comic Sans MS"/>
              </a:rPr>
              <a:t>receiver  sensitivity</a:t>
            </a:r>
            <a:r>
              <a:rPr sz="2400" b="1" spc="5" dirty="0">
                <a:latin typeface="Comic Sans MS"/>
                <a:cs typeface="Comic Sans MS"/>
              </a:rPr>
              <a:t> </a:t>
            </a:r>
            <a:r>
              <a:rPr sz="2400" b="1" spc="-5" dirty="0">
                <a:latin typeface="Comic Sans MS"/>
                <a:cs typeface="Comic Sans MS"/>
              </a:rPr>
              <a:t>level.</a:t>
            </a:r>
            <a:endParaRPr sz="2400">
              <a:latin typeface="Comic Sans MS"/>
              <a:cs typeface="Comic Sans MS"/>
            </a:endParaRPr>
          </a:p>
          <a:p>
            <a:pPr marL="393700" marR="43180" indent="-342900" algn="just">
              <a:lnSpc>
                <a:spcPct val="100000"/>
              </a:lnSpc>
              <a:spcBef>
                <a:spcPts val="69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93700" algn="l"/>
              </a:tabLst>
            </a:pPr>
            <a:r>
              <a:rPr sz="2800" spc="-5" dirty="0">
                <a:latin typeface="Comic Sans MS"/>
                <a:cs typeface="Comic Sans MS"/>
              </a:rPr>
              <a:t>Logical </a:t>
            </a:r>
            <a:r>
              <a:rPr sz="2800" spc="-10" dirty="0">
                <a:latin typeface="Comic Sans MS"/>
                <a:cs typeface="Comic Sans MS"/>
              </a:rPr>
              <a:t>Link </a:t>
            </a:r>
            <a:r>
              <a:rPr sz="2800" spc="-5" dirty="0">
                <a:latin typeface="Comic Sans MS"/>
                <a:cs typeface="Comic Sans MS"/>
              </a:rPr>
              <a:t>Control </a:t>
            </a:r>
            <a:r>
              <a:rPr sz="2800" dirty="0">
                <a:latin typeface="Comic Sans MS"/>
                <a:cs typeface="Comic Sans MS"/>
              </a:rPr>
              <a:t>&amp; </a:t>
            </a:r>
            <a:r>
              <a:rPr sz="2800" spc="-5" dirty="0">
                <a:latin typeface="Comic Sans MS"/>
                <a:cs typeface="Comic Sans MS"/>
              </a:rPr>
              <a:t>Adaptation Protocol  </a:t>
            </a:r>
            <a:r>
              <a:rPr sz="2800" spc="-10" dirty="0">
                <a:latin typeface="Comic Sans MS"/>
                <a:cs typeface="Comic Sans MS"/>
              </a:rPr>
              <a:t>(L2CAP)</a:t>
            </a:r>
            <a:endParaRPr sz="2800">
              <a:latin typeface="Comic Sans MS"/>
              <a:cs typeface="Comic Sans MS"/>
            </a:endParaRPr>
          </a:p>
          <a:p>
            <a:pPr marL="1193165" marR="401955" lvl="1" indent="-228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75000"/>
              <a:buFont typeface="Wingdings"/>
              <a:buChar char=""/>
              <a:tabLst>
                <a:tab pos="1193800" algn="l"/>
              </a:tabLst>
            </a:pPr>
            <a:r>
              <a:rPr sz="2400" spc="-5" dirty="0">
                <a:latin typeface="Comic Sans MS"/>
                <a:cs typeface="Comic Sans MS"/>
              </a:rPr>
              <a:t>For transporting bigger </a:t>
            </a:r>
            <a:r>
              <a:rPr sz="2400" spc="-10" dirty="0">
                <a:latin typeface="Comic Sans MS"/>
                <a:cs typeface="Comic Sans MS"/>
              </a:rPr>
              <a:t>data </a:t>
            </a:r>
            <a:r>
              <a:rPr sz="2400" spc="-5" dirty="0">
                <a:latin typeface="Comic Sans MS"/>
                <a:cs typeface="Comic Sans MS"/>
              </a:rPr>
              <a:t>products to  </a:t>
            </a:r>
            <a:r>
              <a:rPr sz="2400" dirty="0">
                <a:latin typeface="Comic Sans MS"/>
                <a:cs typeface="Comic Sans MS"/>
              </a:rPr>
              <a:t>higher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layer</a:t>
            </a:r>
            <a:endParaRPr sz="2400">
              <a:latin typeface="Comic Sans MS"/>
              <a:cs typeface="Comic Sans MS"/>
            </a:endParaRPr>
          </a:p>
          <a:p>
            <a:pPr marL="393700" indent="-342900">
              <a:lnSpc>
                <a:spcPct val="100000"/>
              </a:lnSpc>
              <a:spcBef>
                <a:spcPts val="7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93065" algn="l"/>
                <a:tab pos="393700" algn="l"/>
              </a:tabLst>
            </a:pPr>
            <a:r>
              <a:rPr sz="2800" spc="-5" dirty="0">
                <a:latin typeface="Comic Sans MS"/>
                <a:cs typeface="Comic Sans MS"/>
              </a:rPr>
              <a:t>Service Discovery Protocol </a:t>
            </a:r>
            <a:r>
              <a:rPr sz="2800" spc="-10" dirty="0">
                <a:latin typeface="Comic Sans MS"/>
                <a:cs typeface="Comic Sans MS"/>
              </a:rPr>
              <a:t>(SDP)</a:t>
            </a:r>
            <a:endParaRPr sz="2800">
              <a:latin typeface="Comic Sans MS"/>
              <a:cs typeface="Comic Sans MS"/>
            </a:endParaRPr>
          </a:p>
          <a:p>
            <a:pPr marL="1193165" marR="322580" lvl="1" indent="-228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75000"/>
              <a:buFont typeface="Wingdings"/>
              <a:buChar char=""/>
              <a:tabLst>
                <a:tab pos="1193800" algn="l"/>
              </a:tabLst>
            </a:pPr>
            <a:r>
              <a:rPr sz="2400" spc="-5" dirty="0">
                <a:latin typeface="Comic Sans MS"/>
                <a:cs typeface="Comic Sans MS"/>
              </a:rPr>
              <a:t>To </a:t>
            </a:r>
            <a:r>
              <a:rPr sz="2400" dirty="0">
                <a:latin typeface="Comic Sans MS"/>
                <a:cs typeface="Comic Sans MS"/>
              </a:rPr>
              <a:t>query </a:t>
            </a:r>
            <a:r>
              <a:rPr sz="2400" spc="-5" dirty="0">
                <a:latin typeface="Comic Sans MS"/>
                <a:cs typeface="Comic Sans MS"/>
              </a:rPr>
              <a:t>and discover services supported  </a:t>
            </a:r>
            <a:r>
              <a:rPr sz="2400" dirty="0">
                <a:latin typeface="Comic Sans MS"/>
                <a:cs typeface="Comic Sans MS"/>
              </a:rPr>
              <a:t>by peer </a:t>
            </a:r>
            <a:r>
              <a:rPr sz="2400" spc="-5" dirty="0">
                <a:latin typeface="Comic Sans MS"/>
                <a:cs typeface="Comic Sans MS"/>
              </a:rPr>
              <a:t>Bluetooth device.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7290" y="785794"/>
            <a:ext cx="6804025" cy="347852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8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93065" algn="l"/>
                <a:tab pos="393700" algn="l"/>
              </a:tabLst>
            </a:pPr>
            <a:r>
              <a:rPr sz="2800" b="1" spc="-5" dirty="0">
                <a:latin typeface="Comic Sans MS"/>
                <a:cs typeface="Comic Sans MS"/>
              </a:rPr>
              <a:t>Link </a:t>
            </a:r>
            <a:r>
              <a:rPr sz="2800" b="1" spc="-10" dirty="0">
                <a:latin typeface="Comic Sans MS"/>
                <a:cs typeface="Comic Sans MS"/>
              </a:rPr>
              <a:t>Manager </a:t>
            </a:r>
            <a:r>
              <a:rPr sz="2800" b="1" spc="-5" dirty="0">
                <a:latin typeface="Comic Sans MS"/>
                <a:cs typeface="Comic Sans MS"/>
              </a:rPr>
              <a:t>Protocol</a:t>
            </a:r>
            <a:r>
              <a:rPr sz="2800" b="1" spc="-15" dirty="0">
                <a:latin typeface="Comic Sans MS"/>
                <a:cs typeface="Comic Sans MS"/>
              </a:rPr>
              <a:t> </a:t>
            </a:r>
            <a:r>
              <a:rPr sz="2800" b="1" spc="-10" dirty="0">
                <a:latin typeface="Comic Sans MS"/>
                <a:cs typeface="Comic Sans MS"/>
              </a:rPr>
              <a:t>(LMP)</a:t>
            </a:r>
            <a:endParaRPr sz="2800">
              <a:latin typeface="Comic Sans MS"/>
              <a:cs typeface="Comic Sans MS"/>
            </a:endParaRPr>
          </a:p>
          <a:p>
            <a:pPr marL="793115" marR="68580" lvl="1" indent="-285750">
              <a:lnSpc>
                <a:spcPct val="100000"/>
              </a:lnSpc>
              <a:spcBef>
                <a:spcPts val="6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793750" algn="l"/>
              </a:tabLst>
            </a:pPr>
            <a:r>
              <a:rPr sz="2400" spc="-5" dirty="0">
                <a:latin typeface="Comic Sans MS"/>
                <a:cs typeface="Comic Sans MS"/>
              </a:rPr>
              <a:t>PICONET, master slave role assignments  and link configuration.</a:t>
            </a:r>
            <a:endParaRPr sz="2400">
              <a:latin typeface="Comic Sans MS"/>
              <a:cs typeface="Comic Sans MS"/>
            </a:endParaRPr>
          </a:p>
          <a:p>
            <a:pPr marL="793115" marR="69850" lvl="1" indent="-285750">
              <a:lnSpc>
                <a:spcPct val="100000"/>
              </a:lnSpc>
              <a:spcBef>
                <a:spcPts val="6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793750" algn="l"/>
                <a:tab pos="2546350" algn="l"/>
                <a:tab pos="4958080" algn="l"/>
                <a:tab pos="5822315" algn="l"/>
              </a:tabLst>
            </a:pPr>
            <a:r>
              <a:rPr sz="2400" spc="-5" dirty="0">
                <a:latin typeface="Comic Sans MS"/>
                <a:cs typeface="Comic Sans MS"/>
              </a:rPr>
              <a:t>S</a:t>
            </a:r>
            <a:r>
              <a:rPr sz="2400" spc="5" dirty="0">
                <a:latin typeface="Comic Sans MS"/>
                <a:cs typeface="Comic Sans MS"/>
              </a:rPr>
              <a:t>ec</a:t>
            </a:r>
            <a:r>
              <a:rPr sz="2400" dirty="0">
                <a:latin typeface="Comic Sans MS"/>
                <a:cs typeface="Comic Sans MS"/>
              </a:rPr>
              <a:t>u</a:t>
            </a:r>
            <a:r>
              <a:rPr sz="2400" spc="-5" dirty="0">
                <a:latin typeface="Comic Sans MS"/>
                <a:cs typeface="Comic Sans MS"/>
              </a:rPr>
              <a:t>rit</a:t>
            </a:r>
            <a:r>
              <a:rPr sz="2400" dirty="0">
                <a:latin typeface="Comic Sans MS"/>
                <a:cs typeface="Comic Sans MS"/>
              </a:rPr>
              <a:t>y	</a:t>
            </a:r>
            <a:r>
              <a:rPr sz="2400" spc="-5" dirty="0">
                <a:latin typeface="Comic Sans MS"/>
                <a:cs typeface="Comic Sans MS"/>
              </a:rPr>
              <a:t>co</a:t>
            </a:r>
            <a:r>
              <a:rPr sz="2400" dirty="0">
                <a:latin typeface="Comic Sans MS"/>
                <a:cs typeface="Comic Sans MS"/>
              </a:rPr>
              <a:t>n</a:t>
            </a:r>
            <a:r>
              <a:rPr sz="2400" spc="10" dirty="0">
                <a:latin typeface="Comic Sans MS"/>
                <a:cs typeface="Comic Sans MS"/>
              </a:rPr>
              <a:t>f</a:t>
            </a:r>
            <a:r>
              <a:rPr sz="2400" spc="-5" dirty="0">
                <a:latin typeface="Comic Sans MS"/>
                <a:cs typeface="Comic Sans MS"/>
              </a:rPr>
              <a:t>ig</a:t>
            </a:r>
            <a:r>
              <a:rPr sz="2400" dirty="0">
                <a:latin typeface="Comic Sans MS"/>
                <a:cs typeface="Comic Sans MS"/>
              </a:rPr>
              <a:t>u</a:t>
            </a:r>
            <a:r>
              <a:rPr sz="2400" spc="-5" dirty="0">
                <a:latin typeface="Comic Sans MS"/>
                <a:cs typeface="Comic Sans MS"/>
              </a:rPr>
              <a:t>r</a:t>
            </a:r>
            <a:r>
              <a:rPr sz="2400" spc="-10" dirty="0">
                <a:latin typeface="Comic Sans MS"/>
                <a:cs typeface="Comic Sans MS"/>
              </a:rPr>
              <a:t>a</a:t>
            </a:r>
            <a:r>
              <a:rPr sz="2400" spc="-5" dirty="0">
                <a:latin typeface="Comic Sans MS"/>
                <a:cs typeface="Comic Sans MS"/>
              </a:rPr>
              <a:t>ti</a:t>
            </a:r>
            <a:r>
              <a:rPr sz="2400" spc="5" dirty="0">
                <a:latin typeface="Comic Sans MS"/>
                <a:cs typeface="Comic Sans MS"/>
              </a:rPr>
              <a:t>o</a:t>
            </a:r>
            <a:r>
              <a:rPr sz="2400" dirty="0">
                <a:latin typeface="Comic Sans MS"/>
                <a:cs typeface="Comic Sans MS"/>
              </a:rPr>
              <a:t>n	</a:t>
            </a:r>
            <a:r>
              <a:rPr sz="2400" spc="5" dirty="0">
                <a:latin typeface="Comic Sans MS"/>
                <a:cs typeface="Comic Sans MS"/>
              </a:rPr>
              <a:t>b</a:t>
            </a:r>
            <a:r>
              <a:rPr sz="2400" dirty="0">
                <a:latin typeface="Comic Sans MS"/>
                <a:cs typeface="Comic Sans MS"/>
              </a:rPr>
              <a:t>y	d</a:t>
            </a:r>
            <a:r>
              <a:rPr sz="2400" spc="5" dirty="0">
                <a:latin typeface="Comic Sans MS"/>
                <a:cs typeface="Comic Sans MS"/>
              </a:rPr>
              <a:t>e</a:t>
            </a:r>
            <a:r>
              <a:rPr sz="2400" spc="-10" dirty="0">
                <a:latin typeface="Comic Sans MS"/>
                <a:cs typeface="Comic Sans MS"/>
              </a:rPr>
              <a:t>v</a:t>
            </a:r>
            <a:r>
              <a:rPr sz="2400" spc="5" dirty="0">
                <a:latin typeface="Comic Sans MS"/>
                <a:cs typeface="Comic Sans MS"/>
              </a:rPr>
              <a:t>i</a:t>
            </a:r>
            <a:r>
              <a:rPr sz="2400" spc="-5" dirty="0">
                <a:latin typeface="Comic Sans MS"/>
                <a:cs typeface="Comic Sans MS"/>
              </a:rPr>
              <a:t>ce  authentication using </a:t>
            </a:r>
            <a:r>
              <a:rPr sz="2400" dirty="0">
                <a:latin typeface="Comic Sans MS"/>
                <a:cs typeface="Comic Sans MS"/>
              </a:rPr>
              <a:t>secret key.</a:t>
            </a:r>
            <a:endParaRPr sz="2400">
              <a:latin typeface="Comic Sans MS"/>
              <a:cs typeface="Comic Sans MS"/>
            </a:endParaRPr>
          </a:p>
          <a:p>
            <a:pPr marL="393700" indent="-342900">
              <a:lnSpc>
                <a:spcPct val="100000"/>
              </a:lnSpc>
              <a:spcBef>
                <a:spcPts val="69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93065" algn="l"/>
                <a:tab pos="393700" algn="l"/>
              </a:tabLst>
            </a:pPr>
            <a:r>
              <a:rPr sz="2800" b="1" spc="-10" dirty="0">
                <a:latin typeface="Comic Sans MS"/>
                <a:cs typeface="Comic Sans MS"/>
              </a:rPr>
              <a:t>RFCOMM</a:t>
            </a:r>
            <a:endParaRPr sz="2800">
              <a:latin typeface="Comic Sans MS"/>
              <a:cs typeface="Comic Sans MS"/>
            </a:endParaRPr>
          </a:p>
          <a:p>
            <a:pPr marL="793115" marR="70485" lvl="1" indent="-285750">
              <a:lnSpc>
                <a:spcPct val="100000"/>
              </a:lnSpc>
              <a:spcBef>
                <a:spcPts val="6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793750" algn="l"/>
                <a:tab pos="2159635" algn="l"/>
                <a:tab pos="3701415" algn="l"/>
                <a:tab pos="5488305" algn="l"/>
                <a:tab pos="6124575" algn="l"/>
              </a:tabLst>
            </a:pPr>
            <a:r>
              <a:rPr sz="2400" spc="-10" dirty="0">
                <a:latin typeface="Comic Sans MS"/>
                <a:cs typeface="Comic Sans MS"/>
              </a:rPr>
              <a:t>P</a:t>
            </a:r>
            <a:r>
              <a:rPr sz="2400" spc="5" dirty="0">
                <a:latin typeface="Comic Sans MS"/>
                <a:cs typeface="Comic Sans MS"/>
              </a:rPr>
              <a:t>r</a:t>
            </a:r>
            <a:r>
              <a:rPr sz="2400" spc="-5" dirty="0">
                <a:latin typeface="Comic Sans MS"/>
                <a:cs typeface="Comic Sans MS"/>
              </a:rPr>
              <a:t>o</a:t>
            </a:r>
            <a:r>
              <a:rPr sz="2400" spc="-10" dirty="0">
                <a:latin typeface="Comic Sans MS"/>
                <a:cs typeface="Comic Sans MS"/>
              </a:rPr>
              <a:t>v</a:t>
            </a:r>
            <a:r>
              <a:rPr sz="2400" spc="-5" dirty="0">
                <a:latin typeface="Comic Sans MS"/>
                <a:cs typeface="Comic Sans MS"/>
              </a:rPr>
              <a:t>i</a:t>
            </a:r>
            <a:r>
              <a:rPr sz="2400" dirty="0">
                <a:latin typeface="Comic Sans MS"/>
                <a:cs typeface="Comic Sans MS"/>
              </a:rPr>
              <a:t>d</a:t>
            </a:r>
            <a:r>
              <a:rPr sz="2400" spc="5" dirty="0">
                <a:latin typeface="Comic Sans MS"/>
                <a:cs typeface="Comic Sans MS"/>
              </a:rPr>
              <a:t>e</a:t>
            </a:r>
            <a:r>
              <a:rPr sz="2400" dirty="0">
                <a:latin typeface="Comic Sans MS"/>
                <a:cs typeface="Comic Sans MS"/>
              </a:rPr>
              <a:t>s	</a:t>
            </a:r>
            <a:r>
              <a:rPr sz="2400" spc="-5" dirty="0">
                <a:latin typeface="Comic Sans MS"/>
                <a:cs typeface="Comic Sans MS"/>
              </a:rPr>
              <a:t>tr</a:t>
            </a:r>
            <a:r>
              <a:rPr sz="2400" dirty="0">
                <a:latin typeface="Comic Sans MS"/>
                <a:cs typeface="Comic Sans MS"/>
              </a:rPr>
              <a:t>an</a:t>
            </a:r>
            <a:r>
              <a:rPr sz="2400" spc="-10" dirty="0">
                <a:latin typeface="Comic Sans MS"/>
                <a:cs typeface="Comic Sans MS"/>
              </a:rPr>
              <a:t>s</a:t>
            </a:r>
            <a:r>
              <a:rPr sz="2400" spc="5" dirty="0">
                <a:latin typeface="Comic Sans MS"/>
                <a:cs typeface="Comic Sans MS"/>
              </a:rPr>
              <a:t>p</a:t>
            </a:r>
            <a:r>
              <a:rPr sz="2400" spc="-5" dirty="0">
                <a:latin typeface="Comic Sans MS"/>
                <a:cs typeface="Comic Sans MS"/>
              </a:rPr>
              <a:t>or</a:t>
            </a:r>
            <a:r>
              <a:rPr sz="2400" dirty="0">
                <a:latin typeface="Comic Sans MS"/>
                <a:cs typeface="Comic Sans MS"/>
              </a:rPr>
              <a:t>t	</a:t>
            </a:r>
            <a:r>
              <a:rPr sz="2400" spc="5" dirty="0">
                <a:latin typeface="Comic Sans MS"/>
                <a:cs typeface="Comic Sans MS"/>
              </a:rPr>
              <a:t>c</a:t>
            </a:r>
            <a:r>
              <a:rPr sz="2400" spc="-10" dirty="0">
                <a:latin typeface="Comic Sans MS"/>
                <a:cs typeface="Comic Sans MS"/>
              </a:rPr>
              <a:t>a</a:t>
            </a:r>
            <a:r>
              <a:rPr sz="2400" spc="-5" dirty="0">
                <a:latin typeface="Comic Sans MS"/>
                <a:cs typeface="Comic Sans MS"/>
              </a:rPr>
              <a:t>p</a:t>
            </a:r>
            <a:r>
              <a:rPr sz="2400" dirty="0">
                <a:latin typeface="Comic Sans MS"/>
                <a:cs typeface="Comic Sans MS"/>
              </a:rPr>
              <a:t>a</a:t>
            </a:r>
            <a:r>
              <a:rPr sz="2400" spc="5" dirty="0">
                <a:latin typeface="Comic Sans MS"/>
                <a:cs typeface="Comic Sans MS"/>
              </a:rPr>
              <a:t>b</a:t>
            </a:r>
            <a:r>
              <a:rPr sz="2400" spc="-5" dirty="0">
                <a:latin typeface="Comic Sans MS"/>
                <a:cs typeface="Comic Sans MS"/>
              </a:rPr>
              <a:t>i</a:t>
            </a:r>
            <a:r>
              <a:rPr sz="2400" dirty="0">
                <a:latin typeface="Comic Sans MS"/>
                <a:cs typeface="Comic Sans MS"/>
              </a:rPr>
              <a:t>l</a:t>
            </a:r>
            <a:r>
              <a:rPr sz="2400" spc="-5" dirty="0">
                <a:latin typeface="Comic Sans MS"/>
                <a:cs typeface="Comic Sans MS"/>
              </a:rPr>
              <a:t>iti</a:t>
            </a:r>
            <a:r>
              <a:rPr sz="2400" spc="5" dirty="0">
                <a:latin typeface="Comic Sans MS"/>
                <a:cs typeface="Comic Sans MS"/>
              </a:rPr>
              <a:t>e</a:t>
            </a:r>
            <a:r>
              <a:rPr sz="2400" dirty="0">
                <a:latin typeface="Comic Sans MS"/>
                <a:cs typeface="Comic Sans MS"/>
              </a:rPr>
              <a:t>s	</a:t>
            </a:r>
            <a:r>
              <a:rPr sz="2400" spc="-5" dirty="0">
                <a:latin typeface="Comic Sans MS"/>
                <a:cs typeface="Comic Sans MS"/>
              </a:rPr>
              <a:t>fo</a:t>
            </a:r>
            <a:r>
              <a:rPr sz="2400" dirty="0">
                <a:latin typeface="Comic Sans MS"/>
                <a:cs typeface="Comic Sans MS"/>
              </a:rPr>
              <a:t>r	</a:t>
            </a:r>
            <a:r>
              <a:rPr sz="2400" spc="10" dirty="0">
                <a:latin typeface="Comic Sans MS"/>
                <a:cs typeface="Comic Sans MS"/>
              </a:rPr>
              <a:t>h</a:t>
            </a:r>
            <a:r>
              <a:rPr sz="2400" spc="-5" dirty="0">
                <a:latin typeface="Comic Sans MS"/>
                <a:cs typeface="Comic Sans MS"/>
              </a:rPr>
              <a:t>ig</a:t>
            </a:r>
            <a:r>
              <a:rPr sz="2400" dirty="0">
                <a:latin typeface="Comic Sans MS"/>
                <a:cs typeface="Comic Sans MS"/>
              </a:rPr>
              <a:t>h  level </a:t>
            </a:r>
            <a:r>
              <a:rPr sz="2400" spc="-5" dirty="0">
                <a:latin typeface="Comic Sans MS"/>
                <a:cs typeface="Comic Sans MS"/>
              </a:rPr>
              <a:t>services.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1538" y="4357694"/>
            <a:ext cx="7572428" cy="2071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5984" y="571480"/>
            <a:ext cx="457517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0310" algn="l"/>
              </a:tabLst>
            </a:pPr>
            <a:r>
              <a:rPr lang="en-IN" sz="4000" spc="-120" dirty="0" smtClean="0"/>
              <a:t>   </a:t>
            </a:r>
            <a:r>
              <a:rPr sz="4000" b="1" spc="-120" smtClean="0">
                <a:solidFill>
                  <a:srgbClr val="002060"/>
                </a:solidFill>
              </a:rPr>
              <a:t>THE</a:t>
            </a:r>
            <a:r>
              <a:rPr sz="4000" b="1" spc="-120">
                <a:solidFill>
                  <a:srgbClr val="002060"/>
                </a:solidFill>
              </a:rPr>
              <a:t>	</a:t>
            </a:r>
            <a:r>
              <a:rPr sz="4000" b="1" spc="-10" smtClean="0">
                <a:solidFill>
                  <a:srgbClr val="002060"/>
                </a:solidFill>
              </a:rPr>
              <a:t>CONNECTION</a:t>
            </a:r>
            <a:r>
              <a:rPr lang="en-IN" sz="4000" b="1" spc="-10" dirty="0" smtClean="0">
                <a:solidFill>
                  <a:srgbClr val="002060"/>
                </a:solidFill>
              </a:rPr>
              <a:t> ESTABLISH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21579" y="2321560"/>
            <a:ext cx="153670" cy="0"/>
          </a:xfrm>
          <a:custGeom>
            <a:avLst/>
            <a:gdLst/>
            <a:ahLst/>
            <a:cxnLst/>
            <a:rect l="l" t="t" r="r" b="b"/>
            <a:pathLst>
              <a:path w="153670">
                <a:moveTo>
                  <a:pt x="0" y="0"/>
                </a:moveTo>
                <a:lnTo>
                  <a:pt x="153670" y="0"/>
                </a:lnTo>
              </a:path>
            </a:pathLst>
          </a:custGeom>
          <a:ln w="330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00232" y="1142984"/>
            <a:ext cx="5972824" cy="2115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Times New Roman"/>
              <a:cs typeface="Times New Roman"/>
            </a:endParaRPr>
          </a:p>
          <a:p>
            <a:pPr marL="1130300" indent="-342900">
              <a:lnSpc>
                <a:spcPct val="100000"/>
              </a:lnSpc>
              <a:buClr>
                <a:srgbClr val="0098CC"/>
              </a:buClr>
              <a:buSzPct val="75000"/>
              <a:buFont typeface="Wingdings"/>
              <a:buChar char=""/>
              <a:tabLst>
                <a:tab pos="1129665" algn="l"/>
                <a:tab pos="1130300" algn="l"/>
              </a:tabLst>
            </a:pPr>
            <a:r>
              <a:rPr sz="2800" spc="-10" smtClean="0">
                <a:latin typeface="Comic Sans MS"/>
                <a:cs typeface="Comic Sans MS"/>
              </a:rPr>
              <a:t>INQUIRY</a:t>
            </a:r>
            <a:endParaRPr sz="2800">
              <a:latin typeface="Comic Sans MS"/>
              <a:cs typeface="Comic Sans MS"/>
            </a:endParaRPr>
          </a:p>
          <a:p>
            <a:pPr marL="1130300" indent="-342900">
              <a:lnSpc>
                <a:spcPct val="100000"/>
              </a:lnSpc>
              <a:spcBef>
                <a:spcPts val="7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1129665" algn="l"/>
                <a:tab pos="1130300" algn="l"/>
              </a:tabLst>
            </a:pPr>
            <a:r>
              <a:rPr sz="2800" spc="-10" dirty="0">
                <a:latin typeface="Comic Sans MS"/>
                <a:cs typeface="Comic Sans MS"/>
              </a:rPr>
              <a:t>PAGING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5852" y="3786190"/>
            <a:ext cx="632460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4138" y="788670"/>
            <a:ext cx="6055381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16225" algn="l"/>
                <a:tab pos="3654425" algn="l"/>
              </a:tabLst>
            </a:pPr>
            <a:r>
              <a:rPr sz="4000" b="1" spc="-260" smtClean="0">
                <a:solidFill>
                  <a:srgbClr val="002060"/>
                </a:solidFill>
              </a:rPr>
              <a:t>C</a:t>
            </a:r>
            <a:r>
              <a:rPr sz="4000" b="1" spc="65" smtClean="0">
                <a:solidFill>
                  <a:srgbClr val="002060"/>
                </a:solidFill>
              </a:rPr>
              <a:t>R</a:t>
            </a:r>
            <a:r>
              <a:rPr sz="4000" b="1" spc="145" smtClean="0">
                <a:solidFill>
                  <a:srgbClr val="002060"/>
                </a:solidFill>
              </a:rPr>
              <a:t>EA</a:t>
            </a:r>
            <a:r>
              <a:rPr sz="4000" b="1" spc="-105" smtClean="0">
                <a:solidFill>
                  <a:srgbClr val="002060"/>
                </a:solidFill>
              </a:rPr>
              <a:t>T</a:t>
            </a:r>
            <a:r>
              <a:rPr sz="4000" b="1" spc="300" smtClean="0">
                <a:solidFill>
                  <a:srgbClr val="002060"/>
                </a:solidFill>
              </a:rPr>
              <a:t>I</a:t>
            </a:r>
            <a:r>
              <a:rPr sz="4000" b="1" spc="-160" smtClean="0">
                <a:solidFill>
                  <a:srgbClr val="002060"/>
                </a:solidFill>
              </a:rPr>
              <a:t>O</a:t>
            </a:r>
            <a:r>
              <a:rPr sz="4000" b="1" spc="-90" smtClean="0">
                <a:solidFill>
                  <a:srgbClr val="002060"/>
                </a:solidFill>
              </a:rPr>
              <a:t>N</a:t>
            </a:r>
            <a:r>
              <a:rPr lang="en-IN" sz="4000" b="1" spc="-90" dirty="0" smtClean="0">
                <a:solidFill>
                  <a:srgbClr val="002060"/>
                </a:solidFill>
              </a:rPr>
              <a:t> </a:t>
            </a:r>
            <a:r>
              <a:rPr sz="4000" b="1" spc="-160" smtClean="0">
                <a:solidFill>
                  <a:srgbClr val="002060"/>
                </a:solidFill>
              </a:rPr>
              <a:t>O</a:t>
            </a:r>
            <a:r>
              <a:rPr sz="4000" b="1" spc="-350" smtClean="0">
                <a:solidFill>
                  <a:srgbClr val="002060"/>
                </a:solidFill>
              </a:rPr>
              <a:t>F</a:t>
            </a:r>
            <a:r>
              <a:rPr sz="4000" b="1">
                <a:solidFill>
                  <a:srgbClr val="002060"/>
                </a:solidFill>
              </a:rPr>
              <a:t>	</a:t>
            </a:r>
            <a:r>
              <a:rPr sz="4000" b="1" spc="-190" smtClean="0">
                <a:solidFill>
                  <a:srgbClr val="002060"/>
                </a:solidFill>
              </a:rPr>
              <a:t>A</a:t>
            </a:r>
            <a:r>
              <a:rPr lang="en-IN" sz="4000" b="1" spc="-190" dirty="0" smtClean="0">
                <a:solidFill>
                  <a:srgbClr val="002060"/>
                </a:solidFill>
              </a:rPr>
              <a:t> SCATTERNET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910" y="928670"/>
            <a:ext cx="3936391" cy="452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750">
              <a:latin typeface="Times New Roman"/>
              <a:cs typeface="Times New Roman"/>
            </a:endParaRPr>
          </a:p>
          <a:p>
            <a:pPr marL="12700" marR="503555" indent="524510" algn="just">
              <a:lnSpc>
                <a:spcPct val="100000"/>
              </a:lnSpc>
            </a:pPr>
            <a:r>
              <a:rPr sz="2800" dirty="0">
                <a:latin typeface="Comic Sans MS"/>
                <a:cs typeface="Comic Sans MS"/>
              </a:rPr>
              <a:t>A </a:t>
            </a:r>
            <a:r>
              <a:rPr sz="2800" spc="-5" dirty="0">
                <a:latin typeface="Comic Sans MS"/>
                <a:cs typeface="Comic Sans MS"/>
              </a:rPr>
              <a:t>Master </a:t>
            </a:r>
            <a:r>
              <a:rPr sz="2800" dirty="0">
                <a:latin typeface="Comic Sans MS"/>
                <a:cs typeface="Comic Sans MS"/>
              </a:rPr>
              <a:t>or  </a:t>
            </a:r>
            <a:r>
              <a:rPr sz="2800" spc="-5" dirty="0">
                <a:latin typeface="Comic Sans MS"/>
                <a:cs typeface="Comic Sans MS"/>
              </a:rPr>
              <a:t>Slave can become  Slave in another  piconet </a:t>
            </a:r>
            <a:r>
              <a:rPr sz="2800" spc="-5">
                <a:latin typeface="Comic Sans MS"/>
                <a:cs typeface="Comic Sans MS"/>
              </a:rPr>
              <a:t>by</a:t>
            </a:r>
            <a:r>
              <a:rPr sz="2800" spc="204">
                <a:latin typeface="Comic Sans MS"/>
                <a:cs typeface="Comic Sans MS"/>
              </a:rPr>
              <a:t> </a:t>
            </a:r>
            <a:r>
              <a:rPr sz="2800" spc="-5" smtClean="0">
                <a:latin typeface="Comic Sans MS"/>
                <a:cs typeface="Comic Sans MS"/>
              </a:rPr>
              <a:t>being</a:t>
            </a:r>
            <a:r>
              <a:rPr lang="en-IN" sz="2800" spc="-5" dirty="0" smtClean="0">
                <a:latin typeface="Comic Sans MS"/>
                <a:cs typeface="Comic Sans MS"/>
              </a:rPr>
              <a:t> paged by the Master in this other </a:t>
            </a:r>
            <a:r>
              <a:rPr lang="en-IN" sz="2800" spc="-5" dirty="0" err="1" smtClean="0">
                <a:latin typeface="Comic Sans MS"/>
                <a:cs typeface="Comic Sans MS"/>
              </a:rPr>
              <a:t>piconet</a:t>
            </a:r>
            <a:r>
              <a:rPr lang="en-IN" sz="2800" spc="-5" dirty="0" smtClean="0">
                <a:latin typeface="Comic Sans MS"/>
                <a:cs typeface="Comic Sans MS"/>
              </a:rPr>
              <a:t>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00628" y="1571612"/>
            <a:ext cx="3849370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5786" y="285728"/>
            <a:ext cx="7572428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400" marR="5080" indent="-1028700">
              <a:lnSpc>
                <a:spcPct val="100000"/>
              </a:lnSpc>
              <a:spcBef>
                <a:spcPts val="100"/>
              </a:spcBef>
              <a:tabLst>
                <a:tab pos="2350135" algn="l"/>
                <a:tab pos="2781935" algn="l"/>
              </a:tabLst>
            </a:pPr>
            <a:r>
              <a:rPr sz="4000" b="1" spc="240" dirty="0">
                <a:solidFill>
                  <a:srgbClr val="002060"/>
                </a:solidFill>
              </a:rPr>
              <a:t>N</a:t>
            </a:r>
            <a:r>
              <a:rPr sz="4000" b="1" spc="145" dirty="0">
                <a:solidFill>
                  <a:srgbClr val="002060"/>
                </a:solidFill>
              </a:rPr>
              <a:t>E</a:t>
            </a:r>
            <a:r>
              <a:rPr sz="4000" b="1" spc="-105" dirty="0">
                <a:solidFill>
                  <a:srgbClr val="002060"/>
                </a:solidFill>
              </a:rPr>
              <a:t>T</a:t>
            </a:r>
            <a:r>
              <a:rPr sz="4000" b="1" spc="290" dirty="0">
                <a:solidFill>
                  <a:srgbClr val="002060"/>
                </a:solidFill>
              </a:rPr>
              <a:t>W</a:t>
            </a:r>
            <a:r>
              <a:rPr sz="4000" b="1" spc="-160" dirty="0">
                <a:solidFill>
                  <a:srgbClr val="002060"/>
                </a:solidFill>
              </a:rPr>
              <a:t>O</a:t>
            </a:r>
            <a:r>
              <a:rPr sz="4000" b="1" spc="65" dirty="0">
                <a:solidFill>
                  <a:srgbClr val="002060"/>
                </a:solidFill>
              </a:rPr>
              <a:t>R</a:t>
            </a:r>
            <a:r>
              <a:rPr sz="4000" b="1" spc="-30" dirty="0">
                <a:solidFill>
                  <a:srgbClr val="002060"/>
                </a:solidFill>
              </a:rPr>
              <a:t>K</a:t>
            </a:r>
            <a:r>
              <a:rPr sz="4000" b="1" dirty="0">
                <a:solidFill>
                  <a:srgbClr val="002060"/>
                </a:solidFill>
              </a:rPr>
              <a:t>	</a:t>
            </a:r>
            <a:r>
              <a:rPr sz="4000" b="1" spc="-20" dirty="0">
                <a:solidFill>
                  <a:srgbClr val="002060"/>
                </a:solidFill>
              </a:rPr>
              <a:t>F</a:t>
            </a:r>
            <a:r>
              <a:rPr sz="4000" b="1" spc="-155" dirty="0">
                <a:solidFill>
                  <a:srgbClr val="002060"/>
                </a:solidFill>
              </a:rPr>
              <a:t>O</a:t>
            </a:r>
            <a:r>
              <a:rPr sz="4000" b="1" spc="60" dirty="0">
                <a:solidFill>
                  <a:srgbClr val="002060"/>
                </a:solidFill>
              </a:rPr>
              <a:t>R</a:t>
            </a:r>
            <a:r>
              <a:rPr sz="4000" b="1" spc="140" dirty="0">
                <a:solidFill>
                  <a:srgbClr val="002060"/>
                </a:solidFill>
              </a:rPr>
              <a:t>M</a:t>
            </a:r>
            <a:r>
              <a:rPr sz="4000" b="1" spc="145" dirty="0">
                <a:solidFill>
                  <a:srgbClr val="002060"/>
                </a:solidFill>
              </a:rPr>
              <a:t>A</a:t>
            </a:r>
            <a:r>
              <a:rPr sz="4000" b="1" spc="-105" dirty="0">
                <a:solidFill>
                  <a:srgbClr val="002060"/>
                </a:solidFill>
              </a:rPr>
              <a:t>T</a:t>
            </a:r>
            <a:r>
              <a:rPr sz="4000" b="1" spc="300" dirty="0">
                <a:solidFill>
                  <a:srgbClr val="002060"/>
                </a:solidFill>
              </a:rPr>
              <a:t>I</a:t>
            </a:r>
            <a:r>
              <a:rPr sz="4000" b="1" spc="-155" dirty="0">
                <a:solidFill>
                  <a:srgbClr val="002060"/>
                </a:solidFill>
              </a:rPr>
              <a:t>O</a:t>
            </a:r>
            <a:r>
              <a:rPr sz="4000" b="1" spc="-60" dirty="0">
                <a:solidFill>
                  <a:srgbClr val="002060"/>
                </a:solidFill>
              </a:rPr>
              <a:t>N </a:t>
            </a:r>
            <a:r>
              <a:rPr sz="4000" b="1" i="1" u="none" spc="-35" dirty="0">
                <a:solidFill>
                  <a:srgbClr val="002060"/>
                </a:solidFill>
              </a:rPr>
              <a:t> </a:t>
            </a:r>
            <a:r>
              <a:rPr sz="4000" b="1" i="1" spc="105" dirty="0">
                <a:solidFill>
                  <a:srgbClr val="002060"/>
                </a:solidFill>
              </a:rPr>
              <a:t>AND	</a:t>
            </a:r>
            <a:r>
              <a:rPr sz="4000" b="1" i="1" spc="-70" dirty="0">
                <a:solidFill>
                  <a:srgbClr val="002060"/>
                </a:solidFill>
              </a:rPr>
              <a:t>CONTROL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4414" y="1857364"/>
            <a:ext cx="6553200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5600" y="4304029"/>
            <a:ext cx="1219200" cy="0"/>
          </a:xfrm>
          <a:custGeom>
            <a:avLst/>
            <a:gdLst/>
            <a:ahLst/>
            <a:cxnLst/>
            <a:rect l="l" t="t" r="r" b="b"/>
            <a:pathLst>
              <a:path w="1219200">
                <a:moveTo>
                  <a:pt x="0" y="0"/>
                </a:moveTo>
                <a:lnTo>
                  <a:pt x="1219200" y="0"/>
                </a:lnTo>
              </a:path>
            </a:pathLst>
          </a:custGeom>
          <a:ln w="38097">
            <a:solidFill>
              <a:srgbClr val="3366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25620" y="4304029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979" y="0"/>
                </a:lnTo>
              </a:path>
            </a:pathLst>
          </a:custGeom>
          <a:ln w="38097">
            <a:solidFill>
              <a:srgbClr val="3366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0420" y="4304029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979" y="0"/>
                </a:lnTo>
              </a:path>
            </a:pathLst>
          </a:custGeom>
          <a:ln w="38097">
            <a:solidFill>
              <a:srgbClr val="3366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5220" y="4304029"/>
            <a:ext cx="1236980" cy="0"/>
          </a:xfrm>
          <a:custGeom>
            <a:avLst/>
            <a:gdLst/>
            <a:ahLst/>
            <a:cxnLst/>
            <a:rect l="l" t="t" r="r" b="b"/>
            <a:pathLst>
              <a:path w="1236979">
                <a:moveTo>
                  <a:pt x="0" y="0"/>
                </a:moveTo>
                <a:lnTo>
                  <a:pt x="1236979" y="0"/>
                </a:lnTo>
              </a:path>
            </a:pathLst>
          </a:custGeom>
          <a:ln w="38097">
            <a:solidFill>
              <a:srgbClr val="3366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-28573" y="0"/>
            <a:ext cx="8743950" cy="2190750"/>
            <a:chOff x="-28573" y="0"/>
            <a:chExt cx="8743950" cy="219075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686800" cy="2133600"/>
            </a:xfrm>
            <a:custGeom>
              <a:avLst/>
              <a:gdLst/>
              <a:ahLst/>
              <a:cxnLst/>
              <a:rect l="l" t="t" r="r" b="b"/>
              <a:pathLst>
                <a:path w="8686800" h="2133600">
                  <a:moveTo>
                    <a:pt x="4343400" y="1600200"/>
                  </a:moveTo>
                  <a:lnTo>
                    <a:pt x="0" y="1600200"/>
                  </a:lnTo>
                  <a:lnTo>
                    <a:pt x="0" y="1066800"/>
                  </a:lnTo>
                  <a:lnTo>
                    <a:pt x="8686800" y="1066800"/>
                  </a:lnTo>
                  <a:lnTo>
                    <a:pt x="8686800" y="1600200"/>
                  </a:lnTo>
                  <a:lnTo>
                    <a:pt x="4343400" y="1600200"/>
                  </a:lnTo>
                  <a:close/>
                </a:path>
                <a:path w="8686800" h="2133600">
                  <a:moveTo>
                    <a:pt x="1866900" y="1600200"/>
                  </a:moveTo>
                  <a:lnTo>
                    <a:pt x="1600200" y="1600200"/>
                  </a:lnTo>
                  <a:lnTo>
                    <a:pt x="1600200" y="1066800"/>
                  </a:lnTo>
                  <a:lnTo>
                    <a:pt x="2133600" y="1066800"/>
                  </a:lnTo>
                  <a:lnTo>
                    <a:pt x="2133600" y="1600200"/>
                  </a:lnTo>
                  <a:lnTo>
                    <a:pt x="1866900" y="1600200"/>
                  </a:lnTo>
                  <a:close/>
                </a:path>
                <a:path w="8686800" h="2133600">
                  <a:moveTo>
                    <a:pt x="2400300" y="2133600"/>
                  </a:moveTo>
                  <a:lnTo>
                    <a:pt x="2133600" y="2133600"/>
                  </a:lnTo>
                  <a:lnTo>
                    <a:pt x="2133600" y="1600200"/>
                  </a:lnTo>
                  <a:lnTo>
                    <a:pt x="2667000" y="1600200"/>
                  </a:lnTo>
                  <a:lnTo>
                    <a:pt x="2667000" y="2133600"/>
                  </a:lnTo>
                  <a:lnTo>
                    <a:pt x="2400300" y="2133600"/>
                  </a:lnTo>
                  <a:close/>
                </a:path>
                <a:path w="8686800" h="2133600">
                  <a:moveTo>
                    <a:pt x="3009900" y="1066800"/>
                  </a:moveTo>
                  <a:lnTo>
                    <a:pt x="2743200" y="1066800"/>
                  </a:lnTo>
                  <a:lnTo>
                    <a:pt x="2743200" y="533400"/>
                  </a:lnTo>
                  <a:lnTo>
                    <a:pt x="3276600" y="533400"/>
                  </a:lnTo>
                  <a:lnTo>
                    <a:pt x="3276600" y="1066800"/>
                  </a:lnTo>
                  <a:lnTo>
                    <a:pt x="3009900" y="1066800"/>
                  </a:lnTo>
                  <a:close/>
                </a:path>
                <a:path w="8686800" h="2133600">
                  <a:moveTo>
                    <a:pt x="3543300" y="1600200"/>
                  </a:moveTo>
                  <a:lnTo>
                    <a:pt x="3276600" y="1600200"/>
                  </a:lnTo>
                  <a:lnTo>
                    <a:pt x="3276600" y="1066800"/>
                  </a:lnTo>
                  <a:lnTo>
                    <a:pt x="3810000" y="1066800"/>
                  </a:lnTo>
                  <a:lnTo>
                    <a:pt x="3810000" y="1600200"/>
                  </a:lnTo>
                  <a:lnTo>
                    <a:pt x="3543300" y="1600200"/>
                  </a:lnTo>
                  <a:close/>
                </a:path>
                <a:path w="8686800" h="2133600">
                  <a:moveTo>
                    <a:pt x="1333500" y="1066800"/>
                  </a:moveTo>
                  <a:lnTo>
                    <a:pt x="1066800" y="1066800"/>
                  </a:lnTo>
                  <a:lnTo>
                    <a:pt x="1066800" y="533400"/>
                  </a:lnTo>
                  <a:lnTo>
                    <a:pt x="1600200" y="533400"/>
                  </a:lnTo>
                  <a:lnTo>
                    <a:pt x="1600200" y="1066800"/>
                  </a:lnTo>
                  <a:lnTo>
                    <a:pt x="1333500" y="1066800"/>
                  </a:lnTo>
                  <a:close/>
                </a:path>
                <a:path w="8686800" h="2133600">
                  <a:moveTo>
                    <a:pt x="800100" y="533400"/>
                  </a:moveTo>
                  <a:lnTo>
                    <a:pt x="533400" y="533400"/>
                  </a:lnTo>
                  <a:lnTo>
                    <a:pt x="533400" y="0"/>
                  </a:lnTo>
                  <a:lnTo>
                    <a:pt x="1066800" y="0"/>
                  </a:lnTo>
                  <a:lnTo>
                    <a:pt x="1066800" y="533400"/>
                  </a:lnTo>
                  <a:lnTo>
                    <a:pt x="800100" y="533400"/>
                  </a:lnTo>
                  <a:close/>
                </a:path>
              </a:pathLst>
            </a:custGeom>
            <a:ln w="57146">
              <a:solidFill>
                <a:srgbClr val="33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8929" y="10668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5334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533400" y="533400"/>
                  </a:lnTo>
                  <a:close/>
                </a:path>
              </a:pathLst>
            </a:custGeom>
            <a:solidFill>
              <a:srgbClr val="009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98929" y="10668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533400"/>
                  </a:moveTo>
                  <a:lnTo>
                    <a:pt x="0" y="533400"/>
                  </a:lnTo>
                  <a:lnTo>
                    <a:pt x="0" y="0"/>
                  </a:lnTo>
                  <a:lnTo>
                    <a:pt x="533400" y="0"/>
                  </a:lnTo>
                  <a:lnTo>
                    <a:pt x="533400" y="533400"/>
                  </a:lnTo>
                  <a:lnTo>
                    <a:pt x="266700" y="533400"/>
                  </a:lnTo>
                  <a:close/>
                </a:path>
              </a:pathLst>
            </a:custGeom>
            <a:ln w="57146">
              <a:solidFill>
                <a:srgbClr val="33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3600" y="1600200"/>
              <a:ext cx="532130" cy="533400"/>
            </a:xfrm>
            <a:custGeom>
              <a:avLst/>
              <a:gdLst/>
              <a:ahLst/>
              <a:cxnLst/>
              <a:rect l="l" t="t" r="r" b="b"/>
              <a:pathLst>
                <a:path w="532130" h="533400">
                  <a:moveTo>
                    <a:pt x="53213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532130" y="53340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3600" y="1600200"/>
              <a:ext cx="532130" cy="533400"/>
            </a:xfrm>
            <a:custGeom>
              <a:avLst/>
              <a:gdLst/>
              <a:ahLst/>
              <a:cxnLst/>
              <a:rect l="l" t="t" r="r" b="b"/>
              <a:pathLst>
                <a:path w="532130" h="533400">
                  <a:moveTo>
                    <a:pt x="265430" y="533400"/>
                  </a:moveTo>
                  <a:lnTo>
                    <a:pt x="0" y="533400"/>
                  </a:lnTo>
                  <a:lnTo>
                    <a:pt x="0" y="0"/>
                  </a:lnTo>
                  <a:lnTo>
                    <a:pt x="532130" y="0"/>
                  </a:lnTo>
                  <a:lnTo>
                    <a:pt x="532130" y="533400"/>
                  </a:lnTo>
                  <a:lnTo>
                    <a:pt x="265430" y="533400"/>
                  </a:lnTo>
                  <a:close/>
                </a:path>
              </a:pathLst>
            </a:custGeom>
            <a:ln w="57146">
              <a:solidFill>
                <a:srgbClr val="33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41929" y="533399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533399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533399" y="53340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1929" y="533399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533400"/>
                  </a:moveTo>
                  <a:lnTo>
                    <a:pt x="0" y="533400"/>
                  </a:lnTo>
                  <a:lnTo>
                    <a:pt x="0" y="0"/>
                  </a:lnTo>
                  <a:lnTo>
                    <a:pt x="533399" y="0"/>
                  </a:lnTo>
                  <a:lnTo>
                    <a:pt x="533399" y="533400"/>
                  </a:lnTo>
                  <a:lnTo>
                    <a:pt x="266700" y="533400"/>
                  </a:lnTo>
                  <a:close/>
                </a:path>
              </a:pathLst>
            </a:custGeom>
            <a:ln w="57146">
              <a:solidFill>
                <a:srgbClr val="33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76600" y="1066800"/>
              <a:ext cx="532130" cy="533400"/>
            </a:xfrm>
            <a:custGeom>
              <a:avLst/>
              <a:gdLst/>
              <a:ahLst/>
              <a:cxnLst/>
              <a:rect l="l" t="t" r="r" b="b"/>
              <a:pathLst>
                <a:path w="532129" h="533400">
                  <a:moveTo>
                    <a:pt x="532129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532129" y="533400"/>
                  </a:lnTo>
                  <a:close/>
                </a:path>
              </a:pathLst>
            </a:custGeom>
            <a:solidFill>
              <a:srgbClr val="0098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76600" y="1066800"/>
              <a:ext cx="532130" cy="533400"/>
            </a:xfrm>
            <a:custGeom>
              <a:avLst/>
              <a:gdLst/>
              <a:ahLst/>
              <a:cxnLst/>
              <a:rect l="l" t="t" r="r" b="b"/>
              <a:pathLst>
                <a:path w="532129" h="533400">
                  <a:moveTo>
                    <a:pt x="265429" y="533400"/>
                  </a:moveTo>
                  <a:lnTo>
                    <a:pt x="0" y="533400"/>
                  </a:lnTo>
                  <a:lnTo>
                    <a:pt x="0" y="0"/>
                  </a:lnTo>
                  <a:lnTo>
                    <a:pt x="532129" y="0"/>
                  </a:lnTo>
                  <a:lnTo>
                    <a:pt x="532129" y="533400"/>
                  </a:lnTo>
                  <a:lnTo>
                    <a:pt x="265429" y="533400"/>
                  </a:lnTo>
                  <a:close/>
                </a:path>
              </a:pathLst>
            </a:custGeom>
            <a:ln w="57146">
              <a:solidFill>
                <a:srgbClr val="33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6800" y="533399"/>
              <a:ext cx="532130" cy="533400"/>
            </a:xfrm>
            <a:custGeom>
              <a:avLst/>
              <a:gdLst/>
              <a:ahLst/>
              <a:cxnLst/>
              <a:rect l="l" t="t" r="r" b="b"/>
              <a:pathLst>
                <a:path w="532130" h="533400">
                  <a:moveTo>
                    <a:pt x="53213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532130" y="533400"/>
                  </a:lnTo>
                  <a:close/>
                </a:path>
              </a:pathLst>
            </a:custGeom>
            <a:solidFill>
              <a:srgbClr val="339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6800" y="533399"/>
              <a:ext cx="532130" cy="533400"/>
            </a:xfrm>
            <a:custGeom>
              <a:avLst/>
              <a:gdLst/>
              <a:ahLst/>
              <a:cxnLst/>
              <a:rect l="l" t="t" r="r" b="b"/>
              <a:pathLst>
                <a:path w="532130" h="533400">
                  <a:moveTo>
                    <a:pt x="266700" y="533400"/>
                  </a:moveTo>
                  <a:lnTo>
                    <a:pt x="0" y="533400"/>
                  </a:lnTo>
                  <a:lnTo>
                    <a:pt x="0" y="0"/>
                  </a:lnTo>
                  <a:lnTo>
                    <a:pt x="532130" y="0"/>
                  </a:lnTo>
                  <a:lnTo>
                    <a:pt x="532130" y="533400"/>
                  </a:lnTo>
                  <a:lnTo>
                    <a:pt x="266700" y="533400"/>
                  </a:lnTo>
                  <a:close/>
                </a:path>
              </a:pathLst>
            </a:custGeom>
            <a:ln w="57146">
              <a:solidFill>
                <a:srgbClr val="33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399" y="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5334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533400" y="533400"/>
                  </a:lnTo>
                  <a:close/>
                </a:path>
              </a:pathLst>
            </a:custGeom>
            <a:solidFill>
              <a:srgbClr val="0098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3399" y="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533400"/>
                  </a:moveTo>
                  <a:lnTo>
                    <a:pt x="0" y="533400"/>
                  </a:lnTo>
                  <a:lnTo>
                    <a:pt x="0" y="0"/>
                  </a:lnTo>
                  <a:lnTo>
                    <a:pt x="533400" y="0"/>
                  </a:lnTo>
                  <a:lnTo>
                    <a:pt x="533400" y="533400"/>
                  </a:lnTo>
                  <a:lnTo>
                    <a:pt x="266700" y="533400"/>
                  </a:lnTo>
                  <a:close/>
                </a:path>
              </a:pathLst>
            </a:custGeom>
            <a:ln w="57146">
              <a:solidFill>
                <a:srgbClr val="33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100603" y="4176803"/>
            <a:ext cx="239395" cy="239395"/>
            <a:chOff x="4100603" y="4176803"/>
            <a:chExt cx="239395" cy="239395"/>
          </a:xfrm>
        </p:grpSpPr>
        <p:sp>
          <p:nvSpPr>
            <p:cNvPr id="22" name="object 22"/>
            <p:cNvSpPr/>
            <p:nvPr/>
          </p:nvSpPr>
          <p:spPr>
            <a:xfrm>
              <a:off x="4114799" y="4190999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20" h="210820">
                  <a:moveTo>
                    <a:pt x="210820" y="0"/>
                  </a:moveTo>
                  <a:lnTo>
                    <a:pt x="0" y="0"/>
                  </a:lnTo>
                  <a:lnTo>
                    <a:pt x="0" y="210819"/>
                  </a:lnTo>
                  <a:lnTo>
                    <a:pt x="210820" y="210819"/>
                  </a:lnTo>
                  <a:close/>
                </a:path>
              </a:pathLst>
            </a:custGeom>
            <a:solidFill>
              <a:srgbClr val="009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14799" y="4190999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20" h="210820">
                  <a:moveTo>
                    <a:pt x="105410" y="210819"/>
                  </a:moveTo>
                  <a:lnTo>
                    <a:pt x="0" y="210819"/>
                  </a:lnTo>
                  <a:lnTo>
                    <a:pt x="0" y="0"/>
                  </a:lnTo>
                  <a:lnTo>
                    <a:pt x="210820" y="0"/>
                  </a:lnTo>
                  <a:lnTo>
                    <a:pt x="210820" y="210819"/>
                  </a:lnTo>
                  <a:lnTo>
                    <a:pt x="105410" y="210819"/>
                  </a:lnTo>
                  <a:close/>
                </a:path>
              </a:pathLst>
            </a:custGeom>
            <a:ln w="28393">
              <a:solidFill>
                <a:srgbClr val="33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405403" y="4176803"/>
            <a:ext cx="239395" cy="239395"/>
            <a:chOff x="4405403" y="4176803"/>
            <a:chExt cx="239395" cy="239395"/>
          </a:xfrm>
        </p:grpSpPr>
        <p:sp>
          <p:nvSpPr>
            <p:cNvPr id="25" name="object 25"/>
            <p:cNvSpPr/>
            <p:nvPr/>
          </p:nvSpPr>
          <p:spPr>
            <a:xfrm>
              <a:off x="4419599" y="4190999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20" h="210820">
                  <a:moveTo>
                    <a:pt x="210820" y="0"/>
                  </a:moveTo>
                  <a:lnTo>
                    <a:pt x="0" y="0"/>
                  </a:lnTo>
                  <a:lnTo>
                    <a:pt x="0" y="210819"/>
                  </a:lnTo>
                  <a:lnTo>
                    <a:pt x="210820" y="210819"/>
                  </a:lnTo>
                  <a:close/>
                </a:path>
              </a:pathLst>
            </a:custGeom>
            <a:solidFill>
              <a:srgbClr val="0098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19599" y="4190999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20" h="210820">
                  <a:moveTo>
                    <a:pt x="105410" y="210819"/>
                  </a:moveTo>
                  <a:lnTo>
                    <a:pt x="0" y="210819"/>
                  </a:lnTo>
                  <a:lnTo>
                    <a:pt x="0" y="0"/>
                  </a:lnTo>
                  <a:lnTo>
                    <a:pt x="210820" y="0"/>
                  </a:lnTo>
                  <a:lnTo>
                    <a:pt x="210820" y="210819"/>
                  </a:lnTo>
                  <a:lnTo>
                    <a:pt x="105410" y="210819"/>
                  </a:lnTo>
                  <a:close/>
                </a:path>
              </a:pathLst>
            </a:custGeom>
            <a:ln w="28393">
              <a:solidFill>
                <a:srgbClr val="33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710203" y="4176803"/>
            <a:ext cx="239395" cy="239395"/>
            <a:chOff x="4710203" y="4176803"/>
            <a:chExt cx="239395" cy="239395"/>
          </a:xfrm>
        </p:grpSpPr>
        <p:sp>
          <p:nvSpPr>
            <p:cNvPr id="28" name="object 28"/>
            <p:cNvSpPr/>
            <p:nvPr/>
          </p:nvSpPr>
          <p:spPr>
            <a:xfrm>
              <a:off x="4724399" y="4190999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20" h="210820">
                  <a:moveTo>
                    <a:pt x="210820" y="0"/>
                  </a:moveTo>
                  <a:lnTo>
                    <a:pt x="0" y="0"/>
                  </a:lnTo>
                  <a:lnTo>
                    <a:pt x="0" y="210819"/>
                  </a:lnTo>
                  <a:lnTo>
                    <a:pt x="210820" y="210819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24399" y="4190999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20" h="210820">
                  <a:moveTo>
                    <a:pt x="105410" y="210819"/>
                  </a:moveTo>
                  <a:lnTo>
                    <a:pt x="0" y="210819"/>
                  </a:lnTo>
                  <a:lnTo>
                    <a:pt x="0" y="0"/>
                  </a:lnTo>
                  <a:lnTo>
                    <a:pt x="210820" y="0"/>
                  </a:lnTo>
                  <a:lnTo>
                    <a:pt x="210820" y="210819"/>
                  </a:lnTo>
                  <a:lnTo>
                    <a:pt x="105410" y="210819"/>
                  </a:lnTo>
                  <a:close/>
                </a:path>
              </a:pathLst>
            </a:custGeom>
            <a:ln w="28393">
              <a:solidFill>
                <a:srgbClr val="3366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419860" y="2197100"/>
            <a:ext cx="62191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u="none" spc="130" dirty="0"/>
              <a:t>B</a:t>
            </a:r>
            <a:r>
              <a:rPr sz="8000" u="none" spc="425" dirty="0"/>
              <a:t>L</a:t>
            </a:r>
            <a:r>
              <a:rPr sz="8000" u="none" spc="810" dirty="0"/>
              <a:t>U</a:t>
            </a:r>
            <a:r>
              <a:rPr sz="8000" u="none" spc="300" dirty="0"/>
              <a:t>E</a:t>
            </a:r>
            <a:r>
              <a:rPr sz="8000" u="none" spc="-210" dirty="0"/>
              <a:t>T</a:t>
            </a:r>
            <a:r>
              <a:rPr sz="8000" u="none" spc="-310" dirty="0"/>
              <a:t>OO</a:t>
            </a:r>
            <a:r>
              <a:rPr sz="8000" u="none" spc="-210" dirty="0"/>
              <a:t>T</a:t>
            </a:r>
            <a:r>
              <a:rPr sz="8000" u="none" spc="-785" dirty="0"/>
              <a:t>H</a:t>
            </a:r>
            <a:endParaRPr sz="8000"/>
          </a:p>
        </p:txBody>
      </p:sp>
      <p:sp>
        <p:nvSpPr>
          <p:cNvPr id="31" name="object 31"/>
          <p:cNvSpPr/>
          <p:nvPr/>
        </p:nvSpPr>
        <p:spPr>
          <a:xfrm>
            <a:off x="1432560" y="3347720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880" y="0"/>
                </a:lnTo>
              </a:path>
            </a:pathLst>
          </a:custGeom>
          <a:ln w="67310">
            <a:solidFill>
              <a:srgbClr val="FFC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9600" y="4570729"/>
            <a:ext cx="3352800" cy="2058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21130" y="2414270"/>
            <a:ext cx="6370320" cy="969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174" y="428604"/>
            <a:ext cx="39230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5" dirty="0">
                <a:solidFill>
                  <a:srgbClr val="002060"/>
                </a:solidFill>
              </a:rPr>
              <a:t>BLUETOOTH’S</a:t>
            </a:r>
            <a:endParaRPr sz="4400" b="1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4139" y="2009140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98CC"/>
                </a:solidFill>
                <a:latin typeface="Wingdings"/>
                <a:cs typeface="Wingdings"/>
              </a:rPr>
              <a:t>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39" y="1282700"/>
            <a:ext cx="5814695" cy="152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0495" algn="ctr">
              <a:lnSpc>
                <a:spcPct val="100000"/>
              </a:lnSpc>
              <a:spcBef>
                <a:spcPts val="100"/>
              </a:spcBef>
            </a:pPr>
            <a:r>
              <a:rPr sz="4400" b="1" i="1" u="heavy" spc="45" dirty="0">
                <a:uFill>
                  <a:solidFill>
                    <a:srgbClr val="FFCC66"/>
                  </a:solidFill>
                </a:uFill>
                <a:latin typeface="Times New Roman"/>
                <a:cs typeface="Times New Roman"/>
              </a:rPr>
              <a:t>SECURITY</a:t>
            </a:r>
            <a:endParaRPr sz="4400">
              <a:latin typeface="Times New Roman"/>
              <a:cs typeface="Times New Roman"/>
            </a:endParaRPr>
          </a:p>
          <a:p>
            <a:pPr marL="12700" marR="5080">
              <a:lnSpc>
                <a:spcPts val="3020"/>
              </a:lnSpc>
              <a:spcBef>
                <a:spcPts val="525"/>
              </a:spcBef>
            </a:pPr>
            <a:r>
              <a:rPr sz="2800" spc="-5" dirty="0">
                <a:latin typeface="Comic Sans MS"/>
                <a:cs typeface="Comic Sans MS"/>
              </a:rPr>
              <a:t>Safer transmission </a:t>
            </a:r>
            <a:r>
              <a:rPr sz="2800" dirty="0">
                <a:latin typeface="Comic Sans MS"/>
                <a:cs typeface="Comic Sans MS"/>
              </a:rPr>
              <a:t>of </a:t>
            </a:r>
            <a:r>
              <a:rPr sz="2800" spc="-5" dirty="0">
                <a:latin typeface="Comic Sans MS"/>
                <a:cs typeface="Comic Sans MS"/>
              </a:rPr>
              <a:t>data in  Bluetooth 2.0 and in later</a:t>
            </a:r>
            <a:r>
              <a:rPr sz="2800" spc="-3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versions</a:t>
            </a:r>
            <a:r>
              <a:rPr sz="2800" spc="-5" dirty="0">
                <a:solidFill>
                  <a:srgbClr val="FFCC66"/>
                </a:solidFill>
                <a:latin typeface="Comic Sans MS"/>
                <a:cs typeface="Comic Sans MS"/>
              </a:rPr>
              <a:t>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4239" y="2722880"/>
            <a:ext cx="229235" cy="83566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800" dirty="0">
                <a:latin typeface="Wingdings"/>
                <a:cs typeface="Wingdings"/>
              </a:rPr>
              <a:t>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dirty="0">
                <a:latin typeface="Wingdings"/>
                <a:cs typeface="Wingdings"/>
              </a:rPr>
              <a:t>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7639" y="2781300"/>
            <a:ext cx="2667635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95"/>
              </a:spcBef>
            </a:pPr>
            <a:r>
              <a:rPr sz="2400" b="1" spc="-5" dirty="0">
                <a:latin typeface="Comic Sans MS"/>
                <a:cs typeface="Comic Sans MS"/>
              </a:rPr>
              <a:t>BLUEJACKING  BL</a:t>
            </a:r>
            <a:r>
              <a:rPr sz="2400" b="1" spc="-10" dirty="0">
                <a:latin typeface="Comic Sans MS"/>
                <a:cs typeface="Comic Sans MS"/>
              </a:rPr>
              <a:t>U</a:t>
            </a:r>
            <a:r>
              <a:rPr sz="2400" b="1" spc="10" dirty="0">
                <a:latin typeface="Comic Sans MS"/>
                <a:cs typeface="Comic Sans MS"/>
              </a:rPr>
              <a:t>E</a:t>
            </a:r>
            <a:r>
              <a:rPr sz="2400" b="1" spc="-5" dirty="0">
                <a:latin typeface="Comic Sans MS"/>
                <a:cs typeface="Comic Sans MS"/>
              </a:rPr>
              <a:t>S</a:t>
            </a:r>
            <a:r>
              <a:rPr sz="2400" b="1" spc="5" dirty="0">
                <a:latin typeface="Comic Sans MS"/>
                <a:cs typeface="Comic Sans MS"/>
              </a:rPr>
              <a:t>N</a:t>
            </a:r>
            <a:r>
              <a:rPr sz="2400" b="1" spc="-10" dirty="0">
                <a:latin typeface="Comic Sans MS"/>
                <a:cs typeface="Comic Sans MS"/>
              </a:rPr>
              <a:t>A</a:t>
            </a:r>
            <a:r>
              <a:rPr sz="2400" b="1" dirty="0">
                <a:latin typeface="Comic Sans MS"/>
                <a:cs typeface="Comic Sans MS"/>
              </a:rPr>
              <a:t>R</a:t>
            </a:r>
            <a:r>
              <a:rPr sz="2400" b="1" spc="-10" dirty="0">
                <a:latin typeface="Comic Sans MS"/>
                <a:cs typeface="Comic Sans MS"/>
              </a:rPr>
              <a:t>FF</a:t>
            </a:r>
            <a:r>
              <a:rPr sz="2400" b="1" spc="-5" dirty="0">
                <a:latin typeface="Comic Sans MS"/>
                <a:cs typeface="Comic Sans MS"/>
              </a:rPr>
              <a:t>I</a:t>
            </a:r>
            <a:r>
              <a:rPr sz="2400" b="1" dirty="0">
                <a:latin typeface="Comic Sans MS"/>
                <a:cs typeface="Comic Sans MS"/>
              </a:rPr>
              <a:t>NG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4139" y="4080509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98CC"/>
                </a:solidFill>
                <a:latin typeface="Wingdings"/>
                <a:cs typeface="Wingdings"/>
              </a:rPr>
              <a:t>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539" y="4042409"/>
            <a:ext cx="4909185" cy="8356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spc="-5" dirty="0">
                <a:latin typeface="Comic Sans MS"/>
                <a:cs typeface="Comic Sans MS"/>
              </a:rPr>
              <a:t>Bluetooth´s Error Correction  Schemes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5739" y="4794250"/>
            <a:ext cx="196215" cy="83566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800" dirty="0">
                <a:solidFill>
                  <a:srgbClr val="339866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dirty="0">
                <a:solidFill>
                  <a:srgbClr val="339866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88639" y="4852670"/>
            <a:ext cx="4607560" cy="11645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b="1" spc="-5" dirty="0">
                <a:latin typeface="Comic Sans MS"/>
                <a:cs typeface="Comic Sans MS"/>
              </a:rPr>
              <a:t>FEC </a:t>
            </a:r>
            <a:r>
              <a:rPr sz="2400" spc="-5" dirty="0">
                <a:latin typeface="Comic Sans MS"/>
                <a:cs typeface="Comic Sans MS"/>
              </a:rPr>
              <a:t>(Forward Error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Correction)</a:t>
            </a:r>
            <a:endParaRPr sz="2400">
              <a:latin typeface="Comic Sans MS"/>
              <a:cs typeface="Comic Sans MS"/>
            </a:endParaRPr>
          </a:p>
          <a:p>
            <a:pPr marL="12700" marR="518159">
              <a:lnSpc>
                <a:spcPts val="2590"/>
              </a:lnSpc>
              <a:spcBef>
                <a:spcPts val="635"/>
              </a:spcBef>
            </a:pPr>
            <a:r>
              <a:rPr sz="2400" b="1" spc="-5" dirty="0">
                <a:latin typeface="Comic Sans MS"/>
                <a:cs typeface="Comic Sans MS"/>
              </a:rPr>
              <a:t>ARQ </a:t>
            </a:r>
            <a:r>
              <a:rPr sz="2400" spc="-5" dirty="0">
                <a:latin typeface="Comic Sans MS"/>
                <a:cs typeface="Comic Sans MS"/>
              </a:rPr>
              <a:t>unnumbered scheme  (Automatic </a:t>
            </a:r>
            <a:r>
              <a:rPr sz="2400" dirty="0">
                <a:latin typeface="Comic Sans MS"/>
                <a:cs typeface="Comic Sans MS"/>
              </a:rPr>
              <a:t>Repeat</a:t>
            </a:r>
            <a:r>
              <a:rPr sz="2400" spc="-5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Request).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4414" y="857232"/>
            <a:ext cx="6858048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8210" algn="l"/>
                <a:tab pos="4545965" algn="l"/>
              </a:tabLst>
            </a:pPr>
            <a:r>
              <a:rPr sz="4400" b="1" spc="-50" smtClean="0">
                <a:solidFill>
                  <a:srgbClr val="002060"/>
                </a:solidFill>
              </a:rPr>
              <a:t>IS</a:t>
            </a:r>
            <a:r>
              <a:rPr lang="en-IN" b="1" spc="-50" dirty="0" smtClean="0">
                <a:solidFill>
                  <a:srgbClr val="002060"/>
                </a:solidFill>
              </a:rPr>
              <a:t> </a:t>
            </a:r>
            <a:r>
              <a:rPr sz="4400" b="1" spc="-10" smtClean="0">
                <a:solidFill>
                  <a:srgbClr val="002060"/>
                </a:solidFill>
              </a:rPr>
              <a:t>BLUETOOTH</a:t>
            </a:r>
            <a:r>
              <a:rPr lang="en-IN" sz="4400" b="1" spc="-10" dirty="0" smtClean="0">
                <a:solidFill>
                  <a:srgbClr val="002060"/>
                </a:solidFill>
              </a:rPr>
              <a:t> DANGEROUS ?</a:t>
            </a:r>
            <a:r>
              <a:rPr sz="4400" b="1" spc="-10" dirty="0">
                <a:solidFill>
                  <a:srgbClr val="002060"/>
                </a:solidFill>
              </a:rPr>
              <a:t>	</a:t>
            </a:r>
            <a:endParaRPr sz="4400" b="1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85852" y="1785926"/>
            <a:ext cx="6677025" cy="23929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4355" algn="ctr">
              <a:lnSpc>
                <a:spcPct val="100000"/>
              </a:lnSpc>
              <a:spcBef>
                <a:spcPts val="100"/>
              </a:spcBef>
            </a:pPr>
            <a:endParaRPr sz="4400">
              <a:latin typeface="Times New Roman"/>
              <a:cs typeface="Times New Roman"/>
            </a:endParaRPr>
          </a:p>
          <a:p>
            <a:pPr marL="381000" marR="30480" indent="-342900" algn="just">
              <a:lnSpc>
                <a:spcPct val="100000"/>
              </a:lnSpc>
              <a:spcBef>
                <a:spcPts val="318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81000" algn="l"/>
              </a:tabLst>
            </a:pPr>
            <a:r>
              <a:rPr sz="2800" spc="-5" dirty="0">
                <a:latin typeface="Comic Sans MS"/>
                <a:cs typeface="Comic Sans MS"/>
              </a:rPr>
              <a:t>Bluetooth carrier </a:t>
            </a:r>
            <a:r>
              <a:rPr sz="2800" spc="-10" dirty="0">
                <a:latin typeface="Comic Sans MS"/>
                <a:cs typeface="Comic Sans MS"/>
              </a:rPr>
              <a:t>wave uses </a:t>
            </a:r>
            <a:r>
              <a:rPr sz="2800" spc="-5" dirty="0">
                <a:latin typeface="Comic Sans MS"/>
                <a:cs typeface="Comic Sans MS"/>
              </a:rPr>
              <a:t>same  frequency as that of microwave oven  (2.402 </a:t>
            </a:r>
            <a:r>
              <a:rPr sz="2800" spc="-10" dirty="0">
                <a:latin typeface="Comic Sans MS"/>
                <a:cs typeface="Comic Sans MS"/>
              </a:rPr>
              <a:t>GHz </a:t>
            </a:r>
            <a:r>
              <a:rPr sz="2800" spc="-5" dirty="0">
                <a:latin typeface="Comic Sans MS"/>
                <a:cs typeface="Comic Sans MS"/>
              </a:rPr>
              <a:t>to 2.48</a:t>
            </a:r>
            <a:r>
              <a:rPr sz="2800" spc="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GHz).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3042" y="4071942"/>
            <a:ext cx="60960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224" y="642918"/>
            <a:ext cx="706820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45865" algn="l"/>
              </a:tabLst>
            </a:pPr>
            <a:r>
              <a:rPr sz="4000" b="1" spc="-20" smtClean="0">
                <a:solidFill>
                  <a:srgbClr val="002060"/>
                </a:solidFill>
              </a:rPr>
              <a:t>BLUETOOTH’S</a:t>
            </a:r>
            <a:r>
              <a:rPr lang="en-IN" sz="4000" b="1" spc="-20" dirty="0" smtClean="0">
                <a:solidFill>
                  <a:srgbClr val="002060"/>
                </a:solidFill>
              </a:rPr>
              <a:t> </a:t>
            </a:r>
            <a:r>
              <a:rPr sz="4000" b="1" spc="-10" smtClean="0">
                <a:solidFill>
                  <a:srgbClr val="002060"/>
                </a:solidFill>
              </a:rPr>
              <a:t>COMPETING</a:t>
            </a:r>
            <a:r>
              <a:rPr lang="en-IN" sz="4000" b="1" spc="-10" dirty="0" smtClean="0">
                <a:solidFill>
                  <a:srgbClr val="002060"/>
                </a:solidFill>
              </a:rPr>
              <a:t> TECHNOLOGIES 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0100" y="4000504"/>
            <a:ext cx="7095199" cy="1588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0480" indent="-342900">
              <a:lnSpc>
                <a:spcPct val="100000"/>
              </a:lnSpc>
              <a:spcBef>
                <a:spcPts val="1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81000" algn="l"/>
              </a:tabLst>
            </a:pPr>
            <a:r>
              <a:rPr sz="3200" dirty="0">
                <a:latin typeface="Comic Sans MS"/>
                <a:cs typeface="Comic Sans MS"/>
              </a:rPr>
              <a:t>Is </a:t>
            </a:r>
            <a:r>
              <a:rPr sz="3200" spc="-5" dirty="0">
                <a:latin typeface="Comic Sans MS"/>
                <a:cs typeface="Comic Sans MS"/>
              </a:rPr>
              <a:t>Bluetooth </a:t>
            </a:r>
            <a:r>
              <a:rPr sz="3200" dirty="0">
                <a:latin typeface="Comic Sans MS"/>
                <a:cs typeface="Comic Sans MS"/>
              </a:rPr>
              <a:t>a </a:t>
            </a:r>
            <a:r>
              <a:rPr sz="3200" spc="-5" dirty="0">
                <a:latin typeface="Comic Sans MS"/>
                <a:cs typeface="Comic Sans MS"/>
              </a:rPr>
              <a:t>Wireless LAN  </a:t>
            </a:r>
            <a:r>
              <a:rPr sz="3200" dirty="0">
                <a:latin typeface="Comic Sans MS"/>
                <a:cs typeface="Comic Sans MS"/>
              </a:rPr>
              <a:t>(WLAN)?</a:t>
            </a:r>
            <a:endParaRPr sz="3200">
              <a:latin typeface="Comic Sans MS"/>
              <a:cs typeface="Comic Sans MS"/>
            </a:endParaRPr>
          </a:p>
          <a:p>
            <a:pPr marL="381000" indent="-342900">
              <a:lnSpc>
                <a:spcPct val="100000"/>
              </a:lnSpc>
              <a:spcBef>
                <a:spcPts val="79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81000" algn="l"/>
              </a:tabLst>
            </a:pPr>
            <a:r>
              <a:rPr sz="3200" b="1" dirty="0">
                <a:latin typeface="Comic Sans MS"/>
                <a:cs typeface="Comic Sans MS"/>
              </a:rPr>
              <a:t>INFRARED</a:t>
            </a:r>
            <a:r>
              <a:rPr sz="3200" b="1" spc="-30" dirty="0">
                <a:latin typeface="Comic Sans MS"/>
                <a:cs typeface="Comic Sans MS"/>
              </a:rPr>
              <a:t> </a:t>
            </a:r>
            <a:r>
              <a:rPr sz="3200" b="1" dirty="0">
                <a:latin typeface="Comic Sans MS"/>
                <a:cs typeface="Comic Sans MS"/>
              </a:rPr>
              <a:t>TECHNOLOGY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0298" y="2143116"/>
            <a:ext cx="381000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2255" algn="l"/>
              </a:tabLst>
            </a:pPr>
            <a:r>
              <a:rPr b="1" spc="-20" smtClean="0">
                <a:solidFill>
                  <a:srgbClr val="002060"/>
                </a:solidFill>
              </a:rPr>
              <a:t>F</a:t>
            </a:r>
            <a:r>
              <a:rPr b="1" spc="475" smtClean="0">
                <a:solidFill>
                  <a:srgbClr val="002060"/>
                </a:solidFill>
              </a:rPr>
              <a:t>U</a:t>
            </a:r>
            <a:r>
              <a:rPr b="1" spc="-150" smtClean="0">
                <a:solidFill>
                  <a:srgbClr val="002060"/>
                </a:solidFill>
              </a:rPr>
              <a:t>T</a:t>
            </a:r>
            <a:r>
              <a:rPr b="1" spc="475" smtClean="0">
                <a:solidFill>
                  <a:srgbClr val="002060"/>
                </a:solidFill>
              </a:rPr>
              <a:t>U</a:t>
            </a:r>
            <a:r>
              <a:rPr b="1" spc="70" smtClean="0">
                <a:solidFill>
                  <a:srgbClr val="002060"/>
                </a:solidFill>
              </a:rPr>
              <a:t>R</a:t>
            </a:r>
            <a:r>
              <a:rPr b="1" spc="-225" smtClean="0">
                <a:solidFill>
                  <a:srgbClr val="002060"/>
                </a:solidFill>
              </a:rPr>
              <a:t>E</a:t>
            </a:r>
            <a:r>
              <a:rPr lang="en-IN" b="1" spc="-225" dirty="0" smtClean="0">
                <a:solidFill>
                  <a:srgbClr val="002060"/>
                </a:solidFill>
              </a:rPr>
              <a:t> </a:t>
            </a:r>
            <a:r>
              <a:rPr b="1" spc="-195" smtClean="0">
                <a:solidFill>
                  <a:srgbClr val="002060"/>
                </a:solidFill>
              </a:rPr>
              <a:t>O</a:t>
            </a:r>
            <a:r>
              <a:rPr b="1" spc="-420" smtClean="0">
                <a:solidFill>
                  <a:srgbClr val="002060"/>
                </a:solidFill>
              </a:rPr>
              <a:t>F</a:t>
            </a:r>
            <a:r>
              <a:rPr lang="en-IN" b="1" spc="-420" dirty="0" smtClean="0">
                <a:solidFill>
                  <a:srgbClr val="002060"/>
                </a:solidFill>
              </a:rPr>
              <a:t> BLUETOOTH</a:t>
            </a:r>
            <a:endParaRPr b="1" spc="-420" dirty="0">
              <a:solidFill>
                <a:srgbClr val="002060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457200" y="1142984"/>
            <a:ext cx="8229600" cy="487056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81000" indent="-342900" algn="just">
              <a:lnSpc>
                <a:spcPct val="100000"/>
              </a:lnSpc>
              <a:spcBef>
                <a:spcPts val="8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800" spc="-10" dirty="0"/>
              <a:t>BROADCAST</a:t>
            </a:r>
            <a:r>
              <a:rPr sz="2800" spc="-15" dirty="0"/>
              <a:t> </a:t>
            </a:r>
            <a:r>
              <a:rPr sz="2800" spc="-5" dirty="0"/>
              <a:t>CHANNEL</a:t>
            </a:r>
            <a:endParaRPr sz="2800"/>
          </a:p>
          <a:p>
            <a:pPr marL="1181100" lvl="1" indent="-229235" algn="just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ct val="75000"/>
              <a:buFont typeface="Wingdings"/>
              <a:buChar char=""/>
              <a:tabLst>
                <a:tab pos="1181100" algn="l"/>
              </a:tabLst>
            </a:pPr>
            <a:r>
              <a:rPr sz="2000" spc="-5" dirty="0">
                <a:latin typeface="Comic Sans MS"/>
                <a:cs typeface="Comic Sans MS"/>
              </a:rPr>
              <a:t>Enables </a:t>
            </a:r>
            <a:r>
              <a:rPr sz="2000" dirty="0">
                <a:latin typeface="Comic Sans MS"/>
                <a:cs typeface="Comic Sans MS"/>
              </a:rPr>
              <a:t>Bluetooth </a:t>
            </a:r>
            <a:r>
              <a:rPr sz="2000" spc="-5" dirty="0">
                <a:latin typeface="Comic Sans MS"/>
                <a:cs typeface="Comic Sans MS"/>
              </a:rPr>
              <a:t>information </a:t>
            </a:r>
            <a:r>
              <a:rPr sz="2000" spc="-5">
                <a:latin typeface="Comic Sans MS"/>
                <a:cs typeface="Comic Sans MS"/>
              </a:rPr>
              <a:t>points</a:t>
            </a:r>
            <a:r>
              <a:rPr sz="2000" spc="-5" smtClean="0">
                <a:latin typeface="Comic Sans MS"/>
                <a:cs typeface="Comic Sans MS"/>
              </a:rPr>
              <a:t>.</a:t>
            </a:r>
            <a:endParaRPr lang="en-IN" sz="2000" spc="-5" dirty="0" smtClean="0">
              <a:latin typeface="Comic Sans MS"/>
              <a:cs typeface="Comic Sans MS"/>
            </a:endParaRPr>
          </a:p>
          <a:p>
            <a:pPr marL="1181100" lvl="1" indent="-229235" algn="just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ct val="75000"/>
              <a:buFont typeface="Wingdings"/>
              <a:buChar char=""/>
              <a:tabLst>
                <a:tab pos="1181100" algn="l"/>
              </a:tabLst>
            </a:pPr>
            <a:endParaRPr sz="1400">
              <a:latin typeface="Comic Sans MS"/>
              <a:cs typeface="Comic Sans MS"/>
            </a:endParaRPr>
          </a:p>
          <a:p>
            <a:pPr marL="381000" indent="-342900" algn="just">
              <a:lnSpc>
                <a:spcPct val="100000"/>
              </a:lnSpc>
              <a:spcBef>
                <a:spcPts val="7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800" spc="-10" dirty="0"/>
              <a:t>TOPOLOGY</a:t>
            </a:r>
            <a:r>
              <a:rPr sz="2800" spc="-5" dirty="0"/>
              <a:t> MANAGEMAENT</a:t>
            </a:r>
            <a:endParaRPr sz="2800"/>
          </a:p>
          <a:p>
            <a:pPr marL="1181100" lvl="1" indent="-229235" algn="just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ct val="75000"/>
              <a:buFont typeface="Wingdings"/>
              <a:buChar char=""/>
              <a:tabLst>
                <a:tab pos="1181100" algn="l"/>
              </a:tabLst>
            </a:pPr>
            <a:r>
              <a:rPr sz="2000" spc="-5" dirty="0">
                <a:latin typeface="Comic Sans MS"/>
                <a:cs typeface="Comic Sans MS"/>
              </a:rPr>
              <a:t>Enables </a:t>
            </a:r>
            <a:r>
              <a:rPr sz="2000" dirty="0">
                <a:latin typeface="Comic Sans MS"/>
                <a:cs typeface="Comic Sans MS"/>
              </a:rPr>
              <a:t>automatic </a:t>
            </a:r>
            <a:r>
              <a:rPr sz="2000" spc="-5" dirty="0">
                <a:latin typeface="Comic Sans MS"/>
                <a:cs typeface="Comic Sans MS"/>
              </a:rPr>
              <a:t>configuration </a:t>
            </a:r>
            <a:r>
              <a:rPr sz="2000" spc="-5">
                <a:latin typeface="Comic Sans MS"/>
                <a:cs typeface="Comic Sans MS"/>
              </a:rPr>
              <a:t>of</a:t>
            </a:r>
            <a:r>
              <a:rPr sz="2000" spc="30">
                <a:latin typeface="Comic Sans MS"/>
                <a:cs typeface="Comic Sans MS"/>
              </a:rPr>
              <a:t> </a:t>
            </a:r>
            <a:r>
              <a:rPr sz="2000" spc="-5" smtClean="0">
                <a:latin typeface="Comic Sans MS"/>
                <a:cs typeface="Comic Sans MS"/>
              </a:rPr>
              <a:t>piconets</a:t>
            </a:r>
            <a:endParaRPr lang="en-IN" sz="2000" spc="-5" dirty="0" smtClean="0">
              <a:latin typeface="Comic Sans MS"/>
              <a:cs typeface="Comic Sans MS"/>
            </a:endParaRPr>
          </a:p>
          <a:p>
            <a:pPr marL="1181100" lvl="1" indent="-229235" algn="just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ct val="75000"/>
              <a:buFont typeface="Wingdings"/>
              <a:buChar char=""/>
              <a:tabLst>
                <a:tab pos="1181100" algn="l"/>
              </a:tabLst>
            </a:pPr>
            <a:endParaRPr sz="1100">
              <a:latin typeface="Comic Sans MS"/>
              <a:cs typeface="Comic Sans MS"/>
            </a:endParaRPr>
          </a:p>
          <a:p>
            <a:pPr marL="381000" indent="-342900" algn="just">
              <a:lnSpc>
                <a:spcPct val="100000"/>
              </a:lnSpc>
              <a:spcBef>
                <a:spcPts val="69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80365" algn="l"/>
                <a:tab pos="381000" algn="l"/>
                <a:tab pos="3163570" algn="l"/>
              </a:tabLst>
            </a:pPr>
            <a:r>
              <a:rPr sz="2800" spc="-10" dirty="0"/>
              <a:t>ALTERNATIVE	</a:t>
            </a:r>
            <a:r>
              <a:rPr sz="2800" spc="-5" dirty="0"/>
              <a:t>MAC</a:t>
            </a:r>
            <a:r>
              <a:rPr sz="2800" spc="-15" dirty="0"/>
              <a:t> </a:t>
            </a:r>
            <a:r>
              <a:rPr sz="2800" spc="-10" dirty="0"/>
              <a:t>PHY</a:t>
            </a:r>
            <a:endParaRPr sz="2800"/>
          </a:p>
          <a:p>
            <a:pPr marL="1181100" lvl="1" indent="-229235" algn="just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ct val="75000"/>
              <a:buFont typeface="Wingdings"/>
              <a:buChar char=""/>
              <a:tabLst>
                <a:tab pos="1181100" algn="l"/>
              </a:tabLst>
            </a:pPr>
            <a:r>
              <a:rPr sz="2000" dirty="0">
                <a:latin typeface="Comic Sans MS"/>
                <a:cs typeface="Comic Sans MS"/>
              </a:rPr>
              <a:t>For </a:t>
            </a:r>
            <a:r>
              <a:rPr sz="2000" spc="-5" dirty="0">
                <a:latin typeface="Comic Sans MS"/>
                <a:cs typeface="Comic Sans MS"/>
              </a:rPr>
              <a:t>transporting </a:t>
            </a:r>
            <a:r>
              <a:rPr sz="2000" dirty="0">
                <a:latin typeface="Comic Sans MS"/>
                <a:cs typeface="Comic Sans MS"/>
              </a:rPr>
              <a:t>bluetooth profile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data.</a:t>
            </a:r>
            <a:endParaRPr sz="2000">
              <a:latin typeface="Comic Sans MS"/>
              <a:cs typeface="Comic Sans MS"/>
            </a:endParaRPr>
          </a:p>
          <a:p>
            <a:pPr marL="1181100" lvl="1" indent="-229235" algn="just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ct val="75000"/>
              <a:buFont typeface="Wingdings"/>
              <a:buChar char=""/>
              <a:tabLst>
                <a:tab pos="1181100" algn="l"/>
              </a:tabLst>
            </a:pPr>
            <a:r>
              <a:rPr sz="2000" dirty="0">
                <a:latin typeface="Comic Sans MS"/>
                <a:cs typeface="Comic Sans MS"/>
              </a:rPr>
              <a:t>For </a:t>
            </a:r>
            <a:r>
              <a:rPr sz="2000" spc="-5" dirty="0">
                <a:latin typeface="Comic Sans MS"/>
                <a:cs typeface="Comic Sans MS"/>
              </a:rPr>
              <a:t>sending </a:t>
            </a:r>
            <a:r>
              <a:rPr sz="2000" dirty="0">
                <a:latin typeface="Comic Sans MS"/>
                <a:cs typeface="Comic Sans MS"/>
              </a:rPr>
              <a:t>lots </a:t>
            </a:r>
            <a:r>
              <a:rPr sz="2000" spc="-5" dirty="0">
                <a:latin typeface="Comic Sans MS"/>
                <a:cs typeface="Comic Sans MS"/>
              </a:rPr>
              <a:t>of </a:t>
            </a:r>
            <a:r>
              <a:rPr sz="2000" dirty="0">
                <a:latin typeface="Comic Sans MS"/>
                <a:cs typeface="Comic Sans MS"/>
              </a:rPr>
              <a:t>data </a:t>
            </a:r>
            <a:r>
              <a:rPr sz="2000" spc="-5" dirty="0">
                <a:latin typeface="Comic Sans MS"/>
                <a:cs typeface="Comic Sans MS"/>
              </a:rPr>
              <a:t>at </a:t>
            </a:r>
            <a:r>
              <a:rPr sz="2000" dirty="0">
                <a:latin typeface="Comic Sans MS"/>
                <a:cs typeface="Comic Sans MS"/>
              </a:rPr>
              <a:t>high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5">
                <a:latin typeface="Comic Sans MS"/>
                <a:cs typeface="Comic Sans MS"/>
              </a:rPr>
              <a:t>speed</a:t>
            </a:r>
            <a:r>
              <a:rPr sz="2000" spc="-5" smtClean="0">
                <a:latin typeface="Comic Sans MS"/>
                <a:cs typeface="Comic Sans MS"/>
              </a:rPr>
              <a:t>.</a:t>
            </a:r>
            <a:endParaRPr lang="en-IN" sz="2000" spc="-5" dirty="0" smtClean="0">
              <a:latin typeface="Comic Sans MS"/>
              <a:cs typeface="Comic Sans MS"/>
            </a:endParaRPr>
          </a:p>
          <a:p>
            <a:pPr marL="1181100" lvl="1" indent="-229235" algn="just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ct val="75000"/>
              <a:buNone/>
              <a:tabLst>
                <a:tab pos="1181100" algn="l"/>
              </a:tabLst>
            </a:pPr>
            <a:endParaRPr sz="1800">
              <a:latin typeface="Comic Sans MS"/>
              <a:cs typeface="Comic Sans MS"/>
            </a:endParaRPr>
          </a:p>
          <a:p>
            <a:pPr marL="381000" indent="-342900" algn="just">
              <a:lnSpc>
                <a:spcPct val="100000"/>
              </a:lnSpc>
              <a:spcBef>
                <a:spcPts val="7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800" spc="-5" dirty="0"/>
              <a:t>QOS IMPROVEMENTS</a:t>
            </a:r>
            <a:endParaRPr sz="2800"/>
          </a:p>
          <a:p>
            <a:pPr marL="1181100" lvl="1" indent="-229235" algn="just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ct val="75000"/>
              <a:buFont typeface="Wingdings"/>
              <a:buChar char=""/>
              <a:tabLst>
                <a:tab pos="1181100" algn="l"/>
              </a:tabLst>
            </a:pPr>
            <a:r>
              <a:rPr sz="2000" spc="-5" dirty="0">
                <a:latin typeface="Comic Sans MS"/>
                <a:cs typeface="Comic Sans MS"/>
              </a:rPr>
              <a:t>Transmission at higer</a:t>
            </a:r>
            <a:r>
              <a:rPr sz="2000" spc="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quality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1670" y="642918"/>
            <a:ext cx="46996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60" dirty="0">
                <a:solidFill>
                  <a:srgbClr val="002060"/>
                </a:solidFill>
              </a:rPr>
              <a:t>BIBLIOGRAPHY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2976" y="1928802"/>
            <a:ext cx="7072362" cy="34556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8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67665" algn="l"/>
                <a:tab pos="368300" algn="l"/>
              </a:tabLst>
            </a:pPr>
            <a:r>
              <a:rPr sz="2800" spc="-10" dirty="0">
                <a:latin typeface="Comic Sans MS"/>
                <a:cs typeface="Comic Sans MS"/>
              </a:rPr>
              <a:t>WIKIPEDIA</a:t>
            </a:r>
            <a:endParaRPr sz="2800">
              <a:latin typeface="Comic Sans MS"/>
              <a:cs typeface="Comic Sans MS"/>
            </a:endParaRPr>
          </a:p>
          <a:p>
            <a:pPr marL="368300" indent="-342900">
              <a:lnSpc>
                <a:spcPct val="100000"/>
              </a:lnSpc>
              <a:spcBef>
                <a:spcPts val="7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67665" algn="l"/>
                <a:tab pos="368300" algn="l"/>
              </a:tabLst>
            </a:pPr>
            <a:r>
              <a:rPr sz="2800" spc="-5" dirty="0">
                <a:latin typeface="Comic Sans MS"/>
                <a:cs typeface="Comic Sans MS"/>
                <a:hlinkClick r:id="rId2"/>
              </a:rPr>
              <a:t>www.bluetooth.com</a:t>
            </a:r>
            <a:endParaRPr sz="2800">
              <a:latin typeface="Comic Sans MS"/>
              <a:cs typeface="Comic Sans MS"/>
            </a:endParaRPr>
          </a:p>
          <a:p>
            <a:pPr marL="367665" marR="17780" indent="-342900">
              <a:lnSpc>
                <a:spcPct val="100000"/>
              </a:lnSpc>
              <a:spcBef>
                <a:spcPts val="69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67665" algn="l"/>
                <a:tab pos="368300" algn="l"/>
              </a:tabLst>
            </a:pPr>
            <a:r>
              <a:rPr sz="2800" spc="-5" dirty="0">
                <a:latin typeface="Comic Sans MS"/>
                <a:cs typeface="Comic Sans MS"/>
              </a:rPr>
              <a:t>E-book </a:t>
            </a:r>
            <a:r>
              <a:rPr sz="2800" dirty="0">
                <a:latin typeface="Comic Sans MS"/>
                <a:cs typeface="Comic Sans MS"/>
              </a:rPr>
              <a:t>on </a:t>
            </a:r>
            <a:r>
              <a:rPr sz="2800" spc="-5" dirty="0">
                <a:latin typeface="Comic Sans MS"/>
                <a:cs typeface="Comic Sans MS"/>
              </a:rPr>
              <a:t>Wireless Lan Techniques </a:t>
            </a:r>
            <a:r>
              <a:rPr sz="2800" dirty="0">
                <a:latin typeface="Comic Sans MS"/>
                <a:cs typeface="Comic Sans MS"/>
              </a:rPr>
              <a:t>-  </a:t>
            </a:r>
            <a:r>
              <a:rPr sz="2800" spc="-10" dirty="0">
                <a:latin typeface="Comic Sans MS"/>
                <a:cs typeface="Comic Sans MS"/>
              </a:rPr>
              <a:t>RF, Wi-Fi,</a:t>
            </a:r>
            <a:r>
              <a:rPr sz="2800" spc="1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Bluetooth</a:t>
            </a:r>
            <a:endParaRPr sz="2800">
              <a:latin typeface="Comic Sans MS"/>
              <a:cs typeface="Comic Sans MS"/>
            </a:endParaRPr>
          </a:p>
          <a:p>
            <a:pPr marL="367665" marR="46355" indent="-342900">
              <a:lnSpc>
                <a:spcPct val="100000"/>
              </a:lnSpc>
              <a:spcBef>
                <a:spcPts val="7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67665" algn="l"/>
                <a:tab pos="368300" algn="l"/>
              </a:tabLst>
            </a:pPr>
            <a:r>
              <a:rPr sz="2800" spc="-5" dirty="0">
                <a:latin typeface="Comic Sans MS"/>
                <a:cs typeface="Comic Sans MS"/>
              </a:rPr>
              <a:t>E-book </a:t>
            </a:r>
            <a:r>
              <a:rPr sz="2800" dirty="0">
                <a:latin typeface="Comic Sans MS"/>
                <a:cs typeface="Comic Sans MS"/>
              </a:rPr>
              <a:t>on </a:t>
            </a:r>
            <a:r>
              <a:rPr sz="2800" spc="-5" dirty="0">
                <a:latin typeface="Comic Sans MS"/>
                <a:cs typeface="Comic Sans MS"/>
              </a:rPr>
              <a:t>Introduction of Bluetooth  Wireless Technology By-</a:t>
            </a:r>
            <a:r>
              <a:rPr sz="2800" spc="-2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INTEL</a:t>
            </a:r>
            <a:endParaRPr sz="2800">
              <a:latin typeface="Comic Sans MS"/>
              <a:cs typeface="Comic Sans MS"/>
            </a:endParaRPr>
          </a:p>
          <a:p>
            <a:pPr marL="368300" indent="-342900">
              <a:lnSpc>
                <a:spcPct val="100000"/>
              </a:lnSpc>
              <a:spcBef>
                <a:spcPts val="7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67665" algn="l"/>
                <a:tab pos="368300" algn="l"/>
              </a:tabLst>
            </a:pPr>
            <a:r>
              <a:rPr sz="2800" spc="-5" dirty="0">
                <a:latin typeface="Comic Sans MS"/>
                <a:cs typeface="Comic Sans MS"/>
              </a:rPr>
              <a:t>E-book </a:t>
            </a:r>
            <a:r>
              <a:rPr sz="2800" dirty="0">
                <a:latin typeface="Comic Sans MS"/>
                <a:cs typeface="Comic Sans MS"/>
              </a:rPr>
              <a:t>on </a:t>
            </a:r>
            <a:r>
              <a:rPr sz="2800" spc="-5" dirty="0">
                <a:latin typeface="Comic Sans MS"/>
                <a:cs typeface="Comic Sans MS"/>
              </a:rPr>
              <a:t>Bluetooth</a:t>
            </a:r>
            <a:r>
              <a:rPr sz="2800" spc="-2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Security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857256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Wireless Sensing Technologies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Bluetooth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Wi-Fi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Zigbee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RFID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LoRa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Wi-Fi Network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321" t="26566" r="8125" b="15874"/>
          <a:stretch>
            <a:fillRect/>
          </a:stretch>
        </p:blipFill>
        <p:spPr bwMode="auto">
          <a:xfrm>
            <a:off x="714348" y="1285860"/>
            <a:ext cx="7929618" cy="5072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Different Types of Wi-Fi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48" y="1600200"/>
            <a:ext cx="7972452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Wi-Fi-802.11a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Wi-Fi-802.11b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Wi-Fi-802.11g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Wi-Fi-802.11n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Pros and Cons of Wi-Fi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786" y="1285860"/>
            <a:ext cx="7643866" cy="48403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Pros: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Wireless Ethernet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Extended Access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Cost Reduction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Mobility</a:t>
            </a:r>
          </a:p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Flexibility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24" y="1142985"/>
            <a:ext cx="7572428" cy="4429156"/>
          </a:xfrm>
        </p:spPr>
        <p:txBody>
          <a:bodyPr/>
          <a:lstStyle/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Cons: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Security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Health Concerns</a:t>
            </a:r>
          </a:p>
          <a:p>
            <a:pPr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Signal Range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6050" y="928670"/>
            <a:ext cx="3549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130" dirty="0">
                <a:solidFill>
                  <a:srgbClr val="002060"/>
                </a:solidFill>
              </a:rPr>
              <a:t>DEFINITION</a:t>
            </a:r>
            <a:endParaRPr sz="4400" b="1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1538" y="2071678"/>
            <a:ext cx="7161553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9430" algn="just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omic Sans MS"/>
                <a:cs typeface="Comic Sans MS"/>
              </a:rPr>
              <a:t>Bluetooth </a:t>
            </a:r>
            <a:r>
              <a:rPr sz="2800" spc="-5" dirty="0">
                <a:latin typeface="Comic Sans MS"/>
                <a:cs typeface="Comic Sans MS"/>
              </a:rPr>
              <a:t>is </a:t>
            </a:r>
            <a:r>
              <a:rPr sz="2800" dirty="0">
                <a:latin typeface="Comic Sans MS"/>
                <a:cs typeface="Comic Sans MS"/>
              </a:rPr>
              <a:t>a </a:t>
            </a:r>
            <a:r>
              <a:rPr sz="2800" spc="-5" dirty="0">
                <a:latin typeface="Comic Sans MS"/>
                <a:cs typeface="Comic Sans MS"/>
              </a:rPr>
              <a:t>method for data  communication that uses </a:t>
            </a:r>
            <a:r>
              <a:rPr sz="2800" b="1" spc="-5" dirty="0">
                <a:latin typeface="Comic Sans MS"/>
                <a:cs typeface="Comic Sans MS"/>
              </a:rPr>
              <a:t>short-range  radio links </a:t>
            </a:r>
            <a:r>
              <a:rPr sz="2800" spc="5" dirty="0">
                <a:latin typeface="Comic Sans MS"/>
                <a:cs typeface="Comic Sans MS"/>
              </a:rPr>
              <a:t>to </a:t>
            </a:r>
            <a:r>
              <a:rPr sz="2800" spc="-5" dirty="0">
                <a:latin typeface="Comic Sans MS"/>
                <a:cs typeface="Comic Sans MS"/>
              </a:rPr>
              <a:t>replace cables between  computers and their connected units</a:t>
            </a:r>
            <a:r>
              <a:rPr sz="2800" spc="-25" dirty="0"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FFCC66"/>
                </a:solidFill>
                <a:latin typeface="Comic Sans MS"/>
                <a:cs typeface="Comic Sans MS"/>
              </a:rPr>
              <a:t>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8728" y="4214818"/>
            <a:ext cx="6477000" cy="144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Application of Wi-Fi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24" y="1428736"/>
            <a:ext cx="7829576" cy="469742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Educational System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Automotive Applications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Home Applications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Industrial Applications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Military Applications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2660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Zigbee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625989"/>
          </a:xfrm>
        </p:spPr>
        <p:txBody>
          <a:bodyPr/>
          <a:lstStyle/>
          <a:p>
            <a:pPr algn="just"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Zigbee consists of three devices: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Zigbee Coordinator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Zigbee Routers</a:t>
            </a: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End devices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Zigbee Network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509" t="28042" r="13471" b="9970"/>
          <a:stretch>
            <a:fillRect/>
          </a:stretch>
        </p:blipFill>
        <p:spPr bwMode="auto">
          <a:xfrm>
            <a:off x="714348" y="1285860"/>
            <a:ext cx="7715304" cy="5072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Pros and Cons of Zigbee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786" y="1428736"/>
            <a:ext cx="7901014" cy="46974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Pros: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Simple and easy network setup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No central controller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Scalable Network 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Remote monitoring of appliances is easy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071546"/>
            <a:ext cx="7572428" cy="5054617"/>
          </a:xfrm>
        </p:spPr>
        <p:txBody>
          <a:bodyPr/>
          <a:lstStyle/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Cons: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Not secure compared to Wi-Fi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Limited Coverage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Its prone to attack by unauthorized people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Incurs more cost if replacement of the zigbee compliant device occurs.</a:t>
            </a:r>
          </a:p>
          <a:p>
            <a:pPr>
              <a:buNone/>
            </a:pPr>
            <a:endParaRPr lang="en-IN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Applications of Zigbee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600200"/>
            <a:ext cx="7758138" cy="4525963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Home Monitoring</a:t>
            </a:r>
          </a:p>
          <a:p>
            <a:pPr algn="just">
              <a:lnSpc>
                <a:spcPct val="200000"/>
              </a:lnSpc>
            </a:pP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Zigbee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Smart Energy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401080" cy="939784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Case studies of Zigbee Applications</a:t>
            </a:r>
            <a:endParaRPr lang="en-IN" sz="4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24" y="1714488"/>
            <a:ext cx="7829576" cy="4411675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Case Study 1: Personal Fitness Monitoring</a:t>
            </a:r>
          </a:p>
          <a:p>
            <a:pPr algn="just">
              <a:lnSpc>
                <a:spcPct val="200000"/>
              </a:lnSpc>
            </a:pP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Case Study 2: Chronic Disease Monitoring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8229600" cy="857256"/>
          </a:xfrm>
        </p:spPr>
        <p:txBody>
          <a:bodyPr>
            <a:noAutofit/>
          </a:bodyPr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RFID </a:t>
            </a:r>
            <a:b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Radio Frequency Identification Module</a:t>
            </a:r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325" t="24689" r="8028" b="35808"/>
          <a:stretch>
            <a:fillRect/>
          </a:stretch>
        </p:blipFill>
        <p:spPr bwMode="auto">
          <a:xfrm>
            <a:off x="1000100" y="1785926"/>
            <a:ext cx="7215238" cy="4000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Pros and Cons of RFID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48" y="1357298"/>
            <a:ext cx="7715304" cy="4768865"/>
          </a:xfrm>
        </p:spPr>
        <p:txBody>
          <a:bodyPr/>
          <a:lstStyle/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Pros:</a:t>
            </a:r>
          </a:p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RFID tag and reader should not be in LOS to make the system work.</a:t>
            </a:r>
          </a:p>
          <a:p>
            <a:pPr algn="just"/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ID and its location is provided to the reader.</a:t>
            </a:r>
          </a:p>
          <a:p>
            <a:pPr algn="just"/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Used to track luggage and can monitor health history of patients.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48" y="857232"/>
            <a:ext cx="8072494" cy="5268931"/>
          </a:xfrm>
        </p:spPr>
        <p:txBody>
          <a:bodyPr/>
          <a:lstStyle/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Cons:</a:t>
            </a:r>
          </a:p>
          <a:p>
            <a:pPr>
              <a:buNone/>
            </a:pPr>
            <a:endParaRPr lang="en-IN" sz="18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RFID causes cost of batteries.</a:t>
            </a:r>
          </a:p>
          <a:p>
            <a:pPr algn="just">
              <a:lnSpc>
                <a:spcPct val="150000"/>
              </a:lnSpc>
            </a:pP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Easily tapped or intercepted.</a:t>
            </a:r>
          </a:p>
          <a:p>
            <a:pPr algn="just">
              <a:lnSpc>
                <a:spcPct val="150000"/>
              </a:lnSpc>
            </a:pPr>
            <a:endParaRPr lang="en-IN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Coverage range is limited to 3m.</a:t>
            </a:r>
          </a:p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1589" y="2016760"/>
            <a:ext cx="4706620" cy="0"/>
          </a:xfrm>
          <a:custGeom>
            <a:avLst/>
            <a:gdLst/>
            <a:ahLst/>
            <a:cxnLst/>
            <a:rect l="l" t="t" r="r" b="b"/>
            <a:pathLst>
              <a:path w="4706620">
                <a:moveTo>
                  <a:pt x="0" y="0"/>
                </a:moveTo>
                <a:lnTo>
                  <a:pt x="4706620" y="0"/>
                </a:lnTo>
              </a:path>
            </a:pathLst>
          </a:custGeom>
          <a:ln w="33020">
            <a:solidFill>
              <a:srgbClr val="FFC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0100" y="928670"/>
            <a:ext cx="714379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6580" marR="5080" indent="-563880">
              <a:lnSpc>
                <a:spcPct val="100000"/>
              </a:lnSpc>
              <a:spcBef>
                <a:spcPts val="100"/>
              </a:spcBef>
              <a:tabLst>
                <a:tab pos="4036060" algn="l"/>
              </a:tabLst>
            </a:pPr>
            <a:r>
              <a:rPr sz="4000" b="1" u="none" spc="-155" dirty="0">
                <a:solidFill>
                  <a:srgbClr val="002060"/>
                </a:solidFill>
              </a:rPr>
              <a:t>O</a:t>
            </a:r>
            <a:r>
              <a:rPr sz="4000" b="1" u="none" spc="60" dirty="0">
                <a:solidFill>
                  <a:srgbClr val="002060"/>
                </a:solidFill>
              </a:rPr>
              <a:t>R</a:t>
            </a:r>
            <a:r>
              <a:rPr sz="4000" b="1" u="none" spc="300" dirty="0">
                <a:solidFill>
                  <a:srgbClr val="002060"/>
                </a:solidFill>
              </a:rPr>
              <a:t>I</a:t>
            </a:r>
            <a:r>
              <a:rPr sz="4000" b="1" u="none" spc="-75" dirty="0">
                <a:solidFill>
                  <a:srgbClr val="002060"/>
                </a:solidFill>
              </a:rPr>
              <a:t>G</a:t>
            </a:r>
            <a:r>
              <a:rPr sz="4000" b="1" u="none" spc="300" dirty="0">
                <a:solidFill>
                  <a:srgbClr val="002060"/>
                </a:solidFill>
              </a:rPr>
              <a:t>I</a:t>
            </a:r>
            <a:r>
              <a:rPr sz="4000" b="1" u="none" spc="240" dirty="0">
                <a:solidFill>
                  <a:srgbClr val="002060"/>
                </a:solidFill>
              </a:rPr>
              <a:t>N</a:t>
            </a:r>
            <a:r>
              <a:rPr sz="4000" b="1" u="none" spc="145" dirty="0">
                <a:solidFill>
                  <a:srgbClr val="002060"/>
                </a:solidFill>
              </a:rPr>
              <a:t>A</a:t>
            </a:r>
            <a:r>
              <a:rPr sz="4000" b="1" u="none" spc="-95" dirty="0">
                <a:solidFill>
                  <a:srgbClr val="002060"/>
                </a:solidFill>
              </a:rPr>
              <a:t>T</a:t>
            </a:r>
            <a:r>
              <a:rPr sz="4000" b="1" u="none" spc="300" dirty="0">
                <a:solidFill>
                  <a:srgbClr val="002060"/>
                </a:solidFill>
              </a:rPr>
              <a:t>I</a:t>
            </a:r>
            <a:r>
              <a:rPr sz="4000" b="1" u="none" spc="-160" dirty="0">
                <a:solidFill>
                  <a:srgbClr val="002060"/>
                </a:solidFill>
              </a:rPr>
              <a:t>O</a:t>
            </a:r>
            <a:r>
              <a:rPr sz="4000" b="1" u="none" spc="-90" dirty="0">
                <a:solidFill>
                  <a:srgbClr val="002060"/>
                </a:solidFill>
              </a:rPr>
              <a:t>N</a:t>
            </a:r>
            <a:r>
              <a:rPr sz="4000" b="1" u="none" dirty="0">
                <a:solidFill>
                  <a:srgbClr val="002060"/>
                </a:solidFill>
              </a:rPr>
              <a:t>	</a:t>
            </a:r>
            <a:r>
              <a:rPr sz="4000" b="1" u="none" spc="-155" dirty="0">
                <a:solidFill>
                  <a:srgbClr val="002060"/>
                </a:solidFill>
              </a:rPr>
              <a:t>O</a:t>
            </a:r>
            <a:r>
              <a:rPr sz="4000" b="1" u="none" spc="-245" dirty="0">
                <a:solidFill>
                  <a:srgbClr val="002060"/>
                </a:solidFill>
              </a:rPr>
              <a:t>F </a:t>
            </a:r>
            <a:r>
              <a:rPr sz="4000" b="1" u="none" spc="-135" dirty="0">
                <a:solidFill>
                  <a:srgbClr val="002060"/>
                </a:solidFill>
              </a:rPr>
              <a:t> </a:t>
            </a:r>
            <a:r>
              <a:rPr sz="4000" b="1" spc="-60" dirty="0">
                <a:solidFill>
                  <a:srgbClr val="002060"/>
                </a:solidFill>
              </a:rPr>
              <a:t>“BLUETOOTH</a:t>
            </a:r>
            <a:r>
              <a:rPr sz="4000" spc="-60" dirty="0"/>
              <a:t>”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857224" y="2857496"/>
            <a:ext cx="7355525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lang="en-IN" sz="2800" spc="-5" dirty="0" smtClean="0">
                <a:latin typeface="Comic Sans MS"/>
                <a:cs typeface="Comic Sans MS"/>
              </a:rPr>
              <a:t>	</a:t>
            </a:r>
            <a:r>
              <a:rPr sz="2800" spc="-5" smtClean="0">
                <a:latin typeface="Comic Sans MS"/>
                <a:cs typeface="Comic Sans MS"/>
              </a:rPr>
              <a:t>In </a:t>
            </a:r>
            <a:r>
              <a:rPr sz="2800" spc="-5" dirty="0">
                <a:latin typeface="Comic Sans MS"/>
                <a:cs typeface="Comic Sans MS"/>
              </a:rPr>
              <a:t>10th century </a:t>
            </a:r>
            <a:r>
              <a:rPr sz="2800" spc="-10" dirty="0">
                <a:uFill>
                  <a:solidFill>
                    <a:srgbClr val="FFCC66"/>
                  </a:solidFill>
                </a:uFill>
                <a:latin typeface="Comic Sans MS"/>
                <a:cs typeface="Comic Sans MS"/>
              </a:rPr>
              <a:t>Harald </a:t>
            </a:r>
            <a:r>
              <a:rPr sz="2800" spc="-5" dirty="0">
                <a:uFill>
                  <a:solidFill>
                    <a:srgbClr val="FFCC66"/>
                  </a:solidFill>
                </a:uFill>
                <a:latin typeface="Comic Sans MS"/>
                <a:cs typeface="Comic Sans MS"/>
              </a:rPr>
              <a:t>Bluetooth</a:t>
            </a:r>
            <a:r>
              <a:rPr sz="2800" spc="-5" dirty="0">
                <a:latin typeface="Comic Sans MS"/>
                <a:cs typeface="Comic Sans MS"/>
              </a:rPr>
              <a:t>,  </a:t>
            </a:r>
            <a:r>
              <a:rPr sz="2800" dirty="0">
                <a:latin typeface="Comic Sans MS"/>
                <a:cs typeface="Comic Sans MS"/>
              </a:rPr>
              <a:t>the </a:t>
            </a:r>
            <a:r>
              <a:rPr sz="2800" spc="-5" dirty="0">
                <a:latin typeface="Comic Sans MS"/>
                <a:cs typeface="Comic Sans MS"/>
              </a:rPr>
              <a:t>king </a:t>
            </a:r>
            <a:r>
              <a:rPr sz="2800" dirty="0">
                <a:latin typeface="Comic Sans MS"/>
                <a:cs typeface="Comic Sans MS"/>
              </a:rPr>
              <a:t>of </a:t>
            </a:r>
            <a:r>
              <a:rPr sz="2800" spc="-5" dirty="0">
                <a:latin typeface="Comic Sans MS"/>
                <a:cs typeface="Comic Sans MS"/>
              </a:rPr>
              <a:t>Denmark united Norway  and Denmark into </a:t>
            </a:r>
            <a:r>
              <a:rPr sz="2800" dirty="0">
                <a:latin typeface="Comic Sans MS"/>
                <a:cs typeface="Comic Sans MS"/>
              </a:rPr>
              <a:t>a </a:t>
            </a:r>
            <a:r>
              <a:rPr sz="2800" spc="-5" dirty="0">
                <a:latin typeface="Comic Sans MS"/>
                <a:cs typeface="Comic Sans MS"/>
              </a:rPr>
              <a:t>single kingdom.  Apparently </a:t>
            </a:r>
            <a:r>
              <a:rPr sz="2800" spc="5" dirty="0">
                <a:latin typeface="Comic Sans MS"/>
                <a:cs typeface="Comic Sans MS"/>
              </a:rPr>
              <a:t>he </a:t>
            </a:r>
            <a:r>
              <a:rPr sz="2800" spc="-5" dirty="0">
                <a:latin typeface="Comic Sans MS"/>
                <a:cs typeface="Comic Sans MS"/>
              </a:rPr>
              <a:t>got that name from his  penchant for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blueberries.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011222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Applications of RFID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Asset tracking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Supply chain management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Manufacturing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Retailing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Payment systems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Security access and Control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357166"/>
            <a:ext cx="8229600" cy="107157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Case Studies of RFID Applications</a:t>
            </a:r>
            <a:endParaRPr lang="en-IN" sz="4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1643050"/>
            <a:ext cx="8115328" cy="4483113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Case Study 1: Inventory management</a:t>
            </a:r>
          </a:p>
          <a:p>
            <a:pPr algn="just">
              <a:lnSpc>
                <a:spcPct val="200000"/>
              </a:lnSpc>
              <a:buNone/>
            </a:pP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200000"/>
              </a:lnSpc>
              <a:buNone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Case Study 2: Munich Public Library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LoRa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1500174"/>
            <a:ext cx="8115328" cy="4625989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LoRa Feature and its Specification</a:t>
            </a:r>
          </a:p>
          <a:p>
            <a:pPr>
              <a:buNone/>
            </a:pPr>
            <a:r>
              <a:rPr lang="en-IN" dirty="0" smtClean="0"/>
              <a:t> </a:t>
            </a:r>
          </a:p>
          <a:p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4348" y="2357430"/>
          <a:ext cx="7715304" cy="3929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0556"/>
                <a:gridCol w="5274748"/>
              </a:tblGrid>
              <a:tr h="491136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Specification</a:t>
                      </a:r>
                      <a:endParaRPr lang="en-IN" sz="20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LoRa Feature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91136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Range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2-5Km Urban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91136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Frequency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ISM 868/15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MHz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91136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Standard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IEEE 802.15.4g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91136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Capacity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One LoRa gateway takes thousand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of Nodes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91136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Battery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Long battery life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91136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LoRa Physical Layer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Frequency, power and gateways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91136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Modulation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SSM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based on FM pulses which vary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en-IN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LoRaWAN</a:t>
            </a:r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Network</a:t>
            </a:r>
            <a:endParaRPr lang="en-IN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2354" r="14095" b="5799"/>
          <a:stretch>
            <a:fillRect/>
          </a:stretch>
        </p:blipFill>
        <p:spPr bwMode="auto">
          <a:xfrm>
            <a:off x="500034" y="1357298"/>
            <a:ext cx="7786742" cy="5072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Pros and Cons of LoRa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/>
          <a:lstStyle/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Pros: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Easily deployable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Widely used in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/M2M applications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Consumes less power and battery serves for longer duration.</a:t>
            </a:r>
          </a:p>
          <a:p>
            <a:pPr algn="just"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It uses 868 MHz/915 MHz band.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714356"/>
            <a:ext cx="7643866" cy="5500726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Cons:</a:t>
            </a:r>
          </a:p>
          <a:p>
            <a:pPr algn="just">
              <a:lnSpc>
                <a:spcPct val="150000"/>
              </a:lnSpc>
            </a:pPr>
            <a:r>
              <a:rPr lang="en-IN" sz="3000" dirty="0" smtClean="0">
                <a:latin typeface="Times New Roman" pitchFamily="18" charset="0"/>
                <a:cs typeface="Times New Roman" pitchFamily="18" charset="0"/>
              </a:rPr>
              <a:t>It can be used for applications using low data rate about 27Kbps.</a:t>
            </a:r>
          </a:p>
          <a:p>
            <a:pPr algn="just">
              <a:lnSpc>
                <a:spcPct val="150000"/>
              </a:lnSpc>
            </a:pPr>
            <a:endParaRPr lang="en-IN" sz="3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3000" dirty="0" err="1" smtClean="0">
                <a:latin typeface="Times New Roman" pitchFamily="18" charset="0"/>
                <a:cs typeface="Times New Roman" pitchFamily="18" charset="0"/>
              </a:rPr>
              <a:t>LoRaWAN</a:t>
            </a:r>
            <a:r>
              <a:rPr lang="en-IN" sz="3000" dirty="0" smtClean="0">
                <a:latin typeface="Times New Roman" pitchFamily="18" charset="0"/>
                <a:cs typeface="Times New Roman" pitchFamily="18" charset="0"/>
              </a:rPr>
              <a:t> network size is limited based on parameter – duty cycle.</a:t>
            </a:r>
          </a:p>
          <a:p>
            <a:pPr algn="just">
              <a:lnSpc>
                <a:spcPct val="150000"/>
              </a:lnSpc>
            </a:pPr>
            <a:endParaRPr lang="en-IN" sz="3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3000" dirty="0" smtClean="0">
                <a:latin typeface="Times New Roman" pitchFamily="18" charset="0"/>
                <a:cs typeface="Times New Roman" pitchFamily="18" charset="0"/>
              </a:rPr>
              <a:t>Application requires low latency and bounded jitter.</a:t>
            </a:r>
          </a:p>
          <a:p>
            <a:endParaRPr lang="en-IN" sz="3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357298"/>
          </a:xfrm>
        </p:spPr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Applications of LoRa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0175"/>
            <a:ext cx="8115328" cy="4429156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Air Pollution Monitoring</a:t>
            </a:r>
          </a:p>
          <a:p>
            <a:pPr algn="just">
              <a:lnSpc>
                <a:spcPct val="200000"/>
              </a:lnSpc>
            </a:pP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systems for agricultural processing</a:t>
            </a:r>
          </a:p>
          <a:p>
            <a:pPr algn="just">
              <a:lnSpc>
                <a:spcPct val="20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Monitor animals </a:t>
            </a:r>
          </a:p>
          <a:p>
            <a:pPr algn="just">
              <a:lnSpc>
                <a:spcPct val="20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Sensors on medical fridge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Case Studies of LoRa Applications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857365"/>
            <a:ext cx="8043890" cy="4143404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buNone/>
            </a:pPr>
            <a:r>
              <a:rPr lang="en-IN" sz="3000" dirty="0" smtClean="0">
                <a:latin typeface="Times New Roman" pitchFamily="18" charset="0"/>
                <a:cs typeface="Times New Roman" pitchFamily="18" charset="0"/>
              </a:rPr>
              <a:t>Case Study 1: Precision Farming</a:t>
            </a:r>
          </a:p>
          <a:p>
            <a:pPr algn="just">
              <a:lnSpc>
                <a:spcPct val="200000"/>
              </a:lnSpc>
              <a:buNone/>
            </a:pPr>
            <a:r>
              <a:rPr lang="en-IN" sz="3000" dirty="0" smtClean="0">
                <a:latin typeface="Times New Roman" pitchFamily="18" charset="0"/>
                <a:cs typeface="Times New Roman" pitchFamily="18" charset="0"/>
              </a:rPr>
              <a:t>Case Study 2: Item Location</a:t>
            </a:r>
          </a:p>
          <a:p>
            <a:pPr algn="just">
              <a:lnSpc>
                <a:spcPct val="200000"/>
              </a:lnSpc>
              <a:buNone/>
            </a:pPr>
            <a:r>
              <a:rPr lang="en-IN" sz="3000" dirty="0" smtClean="0">
                <a:latin typeface="Times New Roman" pitchFamily="18" charset="0"/>
                <a:cs typeface="Times New Roman" pitchFamily="18" charset="0"/>
              </a:rPr>
              <a:t>Case Study 3: Water Flow Monitoring </a:t>
            </a:r>
            <a:endParaRPr lang="en-IN" sz="3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7290" y="928670"/>
            <a:ext cx="684596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007235" algn="l"/>
              </a:tabLst>
            </a:pPr>
            <a:r>
              <a:rPr b="1" spc="125" smtClean="0">
                <a:solidFill>
                  <a:srgbClr val="002060"/>
                </a:solidFill>
              </a:rPr>
              <a:t>NEED</a:t>
            </a:r>
            <a:r>
              <a:rPr lang="en-IN" b="1" spc="125" dirty="0" smtClean="0">
                <a:solidFill>
                  <a:srgbClr val="002060"/>
                </a:solidFill>
              </a:rPr>
              <a:t> </a:t>
            </a:r>
            <a:r>
              <a:rPr b="1" spc="-180" smtClean="0">
                <a:solidFill>
                  <a:srgbClr val="002060"/>
                </a:solidFill>
              </a:rPr>
              <a:t>FOR </a:t>
            </a:r>
            <a:r>
              <a:rPr b="1" u="none" spc="-180" smtClean="0">
                <a:solidFill>
                  <a:srgbClr val="002060"/>
                </a:solidFill>
              </a:rPr>
              <a:t> </a:t>
            </a:r>
            <a:r>
              <a:rPr b="1" i="1" spc="70" dirty="0">
                <a:solidFill>
                  <a:srgbClr val="002060"/>
                </a:solidFill>
              </a:rPr>
              <a:t>B</a:t>
            </a:r>
            <a:r>
              <a:rPr b="1" i="1" spc="245" dirty="0">
                <a:solidFill>
                  <a:srgbClr val="002060"/>
                </a:solidFill>
              </a:rPr>
              <a:t>L</a:t>
            </a:r>
            <a:r>
              <a:rPr b="1" i="1" spc="470" dirty="0">
                <a:solidFill>
                  <a:srgbClr val="002060"/>
                </a:solidFill>
              </a:rPr>
              <a:t>U</a:t>
            </a:r>
            <a:r>
              <a:rPr b="1" i="1" spc="175" dirty="0">
                <a:solidFill>
                  <a:srgbClr val="002060"/>
                </a:solidFill>
              </a:rPr>
              <a:t>E</a:t>
            </a:r>
            <a:r>
              <a:rPr b="1" i="1" spc="-150" dirty="0">
                <a:solidFill>
                  <a:srgbClr val="002060"/>
                </a:solidFill>
              </a:rPr>
              <a:t>T</a:t>
            </a:r>
            <a:r>
              <a:rPr b="1" i="1" spc="-195" dirty="0">
                <a:solidFill>
                  <a:srgbClr val="002060"/>
                </a:solidFill>
              </a:rPr>
              <a:t>OO</a:t>
            </a:r>
            <a:r>
              <a:rPr b="1" i="1" spc="-150" dirty="0">
                <a:solidFill>
                  <a:srgbClr val="002060"/>
                </a:solidFill>
              </a:rPr>
              <a:t>T</a:t>
            </a:r>
            <a:r>
              <a:rPr b="1" i="1" spc="-470" dirty="0">
                <a:solidFill>
                  <a:srgbClr val="002060"/>
                </a:solidFill>
              </a:rPr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786" y="1928802"/>
            <a:ext cx="6929486" cy="49436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42570" algn="just">
              <a:lnSpc>
                <a:spcPct val="107100"/>
              </a:lnSpc>
              <a:spcBef>
                <a:spcPts val="260"/>
              </a:spcBef>
            </a:pPr>
            <a:r>
              <a:rPr sz="2800" dirty="0">
                <a:latin typeface="Comic Sans MS"/>
                <a:cs typeface="Comic Sans MS"/>
              </a:rPr>
              <a:t>A </a:t>
            </a:r>
            <a:r>
              <a:rPr sz="2800" spc="-10" dirty="0">
                <a:latin typeface="Comic Sans MS"/>
                <a:cs typeface="Comic Sans MS"/>
              </a:rPr>
              <a:t>Cable  </a:t>
            </a:r>
            <a:r>
              <a:rPr sz="2800" dirty="0">
                <a:latin typeface="Comic Sans MS"/>
                <a:cs typeface="Comic Sans MS"/>
              </a:rPr>
              <a:t>R</a:t>
            </a:r>
            <a:r>
              <a:rPr sz="2800" spc="-10" dirty="0">
                <a:latin typeface="Comic Sans MS"/>
                <a:cs typeface="Comic Sans MS"/>
              </a:rPr>
              <a:t>e</a:t>
            </a:r>
            <a:r>
              <a:rPr sz="2800" dirty="0">
                <a:latin typeface="Comic Sans MS"/>
                <a:cs typeface="Comic Sans MS"/>
              </a:rPr>
              <a:t>pl</a:t>
            </a:r>
            <a:r>
              <a:rPr sz="2800" spc="-5" dirty="0">
                <a:latin typeface="Comic Sans MS"/>
                <a:cs typeface="Comic Sans MS"/>
              </a:rPr>
              <a:t>a</a:t>
            </a:r>
            <a:r>
              <a:rPr sz="2800" dirty="0">
                <a:latin typeface="Comic Sans MS"/>
                <a:cs typeface="Comic Sans MS"/>
              </a:rPr>
              <a:t>c</a:t>
            </a:r>
            <a:r>
              <a:rPr sz="2800" spc="-10" dirty="0">
                <a:latin typeface="Comic Sans MS"/>
                <a:cs typeface="Comic Sans MS"/>
              </a:rPr>
              <a:t>e</a:t>
            </a:r>
            <a:r>
              <a:rPr sz="2800" spc="5" dirty="0">
                <a:latin typeface="Comic Sans MS"/>
                <a:cs typeface="Comic Sans MS"/>
              </a:rPr>
              <a:t>m</a:t>
            </a:r>
            <a:r>
              <a:rPr sz="2800" spc="-10" dirty="0">
                <a:latin typeface="Comic Sans MS"/>
                <a:cs typeface="Comic Sans MS"/>
              </a:rPr>
              <a:t>e</a:t>
            </a:r>
            <a:r>
              <a:rPr sz="2800" dirty="0">
                <a:latin typeface="Comic Sans MS"/>
                <a:cs typeface="Comic Sans MS"/>
              </a:rPr>
              <a:t>nt  </a:t>
            </a:r>
            <a:r>
              <a:rPr sz="2800" spc="-5" dirty="0">
                <a:latin typeface="Comic Sans MS"/>
                <a:cs typeface="Comic Sans MS"/>
              </a:rPr>
              <a:t>Technology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786" y="3000372"/>
            <a:ext cx="3929090" cy="1735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0825" algn="just">
              <a:lnSpc>
                <a:spcPct val="120800"/>
              </a:lnSpc>
              <a:spcBef>
                <a:spcPts val="100"/>
              </a:spcBef>
            </a:pPr>
            <a:r>
              <a:rPr sz="2400" b="1" spc="-5" dirty="0">
                <a:latin typeface="Comic Sans MS"/>
                <a:cs typeface="Comic Sans MS"/>
              </a:rPr>
              <a:t>It's wireless</a:t>
            </a:r>
            <a:r>
              <a:rPr sz="2400" b="1" spc="-5">
                <a:latin typeface="Comic Sans MS"/>
                <a:cs typeface="Comic Sans MS"/>
              </a:rPr>
              <a:t>.  </a:t>
            </a:r>
            <a:endParaRPr lang="en-IN" sz="2400" b="1" spc="-5" dirty="0" smtClean="0">
              <a:latin typeface="Comic Sans MS"/>
              <a:cs typeface="Comic Sans MS"/>
            </a:endParaRPr>
          </a:p>
          <a:p>
            <a:pPr marL="12700" marR="250825" algn="just">
              <a:lnSpc>
                <a:spcPct val="120800"/>
              </a:lnSpc>
              <a:spcBef>
                <a:spcPts val="100"/>
              </a:spcBef>
            </a:pPr>
            <a:r>
              <a:rPr sz="2400" b="1" spc="-5" smtClean="0">
                <a:latin typeface="Comic Sans MS"/>
                <a:cs typeface="Comic Sans MS"/>
              </a:rPr>
              <a:t>It's</a:t>
            </a:r>
            <a:r>
              <a:rPr sz="2400" b="1" spc="-60" smtClean="0">
                <a:latin typeface="Comic Sans MS"/>
                <a:cs typeface="Comic Sans MS"/>
              </a:rPr>
              <a:t> </a:t>
            </a:r>
            <a:r>
              <a:rPr sz="2400" b="1" spc="-5" dirty="0">
                <a:latin typeface="Comic Sans MS"/>
                <a:cs typeface="Comic Sans MS"/>
              </a:rPr>
              <a:t>inexpensive.</a:t>
            </a:r>
            <a:endParaRPr sz="2400">
              <a:latin typeface="Comic Sans MS"/>
              <a:cs typeface="Comic Sans MS"/>
            </a:endParaRPr>
          </a:p>
          <a:p>
            <a:pPr marL="12700" marR="5080" indent="91440" algn="just">
              <a:lnSpc>
                <a:spcPct val="100000"/>
              </a:lnSpc>
              <a:spcBef>
                <a:spcPts val="600"/>
              </a:spcBef>
            </a:pPr>
            <a:r>
              <a:rPr sz="2400" b="1" spc="-5" dirty="0">
                <a:latin typeface="Comic Sans MS"/>
                <a:cs typeface="Comic Sans MS"/>
              </a:rPr>
              <a:t>You don't have</a:t>
            </a:r>
            <a:r>
              <a:rPr sz="2400" b="1" spc="-65" dirty="0">
                <a:latin typeface="Comic Sans MS"/>
                <a:cs typeface="Comic Sans MS"/>
              </a:rPr>
              <a:t> </a:t>
            </a:r>
            <a:r>
              <a:rPr sz="2400" b="1" spc="-5" dirty="0">
                <a:latin typeface="Comic Sans MS"/>
                <a:cs typeface="Comic Sans MS"/>
              </a:rPr>
              <a:t>to  think about</a:t>
            </a:r>
            <a:r>
              <a:rPr sz="2400" b="1" spc="-20" dirty="0">
                <a:latin typeface="Comic Sans MS"/>
                <a:cs typeface="Comic Sans MS"/>
              </a:rPr>
              <a:t> </a:t>
            </a:r>
            <a:r>
              <a:rPr sz="2400" b="1" spc="-5" dirty="0">
                <a:latin typeface="Comic Sans MS"/>
                <a:cs typeface="Comic Sans MS"/>
              </a:rPr>
              <a:t>it</a:t>
            </a:r>
            <a:r>
              <a:rPr sz="2400" b="1" spc="-5" dirty="0">
                <a:solidFill>
                  <a:srgbClr val="FFCC66"/>
                </a:solidFill>
                <a:latin typeface="Comic Sans MS"/>
                <a:cs typeface="Comic Sans MS"/>
              </a:rPr>
              <a:t>.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57752" y="2786058"/>
            <a:ext cx="2564129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72" y="1000108"/>
            <a:ext cx="785818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4260" algn="l"/>
              </a:tabLst>
            </a:pPr>
            <a:r>
              <a:rPr sz="4400" b="1" spc="-145" smtClean="0">
                <a:solidFill>
                  <a:srgbClr val="002060"/>
                </a:solidFill>
                <a:latin typeface="Times New Roman"/>
                <a:cs typeface="Times New Roman"/>
              </a:rPr>
              <a:t>A</a:t>
            </a:r>
            <a:r>
              <a:rPr sz="4400" b="1" spc="-140" smtClean="0">
                <a:solidFill>
                  <a:srgbClr val="002060"/>
                </a:solidFill>
                <a:latin typeface="Times New Roman"/>
                <a:cs typeface="Times New Roman"/>
              </a:rPr>
              <a:t>P</a:t>
            </a:r>
            <a:r>
              <a:rPr sz="4400" b="1" spc="-315" smtClean="0">
                <a:solidFill>
                  <a:srgbClr val="002060"/>
                </a:solidFill>
                <a:latin typeface="Times New Roman"/>
                <a:cs typeface="Times New Roman"/>
              </a:rPr>
              <a:t>P</a:t>
            </a:r>
            <a:r>
              <a:rPr sz="4400" b="1" spc="185" smtClean="0">
                <a:solidFill>
                  <a:srgbClr val="002060"/>
                </a:solidFill>
                <a:latin typeface="Times New Roman"/>
                <a:cs typeface="Times New Roman"/>
              </a:rPr>
              <a:t>L</a:t>
            </a:r>
            <a:r>
              <a:rPr sz="4400" b="1" spc="114" smtClean="0">
                <a:solidFill>
                  <a:srgbClr val="002060"/>
                </a:solidFill>
                <a:latin typeface="Times New Roman"/>
                <a:cs typeface="Times New Roman"/>
              </a:rPr>
              <a:t>I</a:t>
            </a:r>
            <a:r>
              <a:rPr sz="4400" b="1" spc="-325" smtClean="0">
                <a:solidFill>
                  <a:srgbClr val="002060"/>
                </a:solidFill>
                <a:latin typeface="Times New Roman"/>
                <a:cs typeface="Times New Roman"/>
              </a:rPr>
              <a:t>C</a:t>
            </a:r>
            <a:r>
              <a:rPr sz="4400" b="1" spc="-280" smtClean="0">
                <a:solidFill>
                  <a:srgbClr val="002060"/>
                </a:solidFill>
                <a:latin typeface="Times New Roman"/>
                <a:cs typeface="Times New Roman"/>
              </a:rPr>
              <a:t>A</a:t>
            </a:r>
            <a:r>
              <a:rPr sz="4400" b="1" spc="-245" smtClean="0">
                <a:solidFill>
                  <a:srgbClr val="002060"/>
                </a:solidFill>
                <a:latin typeface="Times New Roman"/>
                <a:cs typeface="Times New Roman"/>
              </a:rPr>
              <a:t>T</a:t>
            </a:r>
            <a:r>
              <a:rPr sz="4400" b="1" spc="204" smtClean="0">
                <a:solidFill>
                  <a:srgbClr val="002060"/>
                </a:solidFill>
                <a:latin typeface="Times New Roman"/>
                <a:cs typeface="Times New Roman"/>
              </a:rPr>
              <a:t>I</a:t>
            </a:r>
            <a:r>
              <a:rPr sz="4400" b="1" spc="-550" smtClean="0">
                <a:solidFill>
                  <a:srgbClr val="002060"/>
                </a:solidFill>
                <a:latin typeface="Times New Roman"/>
                <a:cs typeface="Times New Roman"/>
              </a:rPr>
              <a:t>O</a:t>
            </a:r>
            <a:r>
              <a:rPr sz="4400" b="1" spc="145" smtClean="0">
                <a:solidFill>
                  <a:srgbClr val="002060"/>
                </a:solidFill>
                <a:latin typeface="Times New Roman"/>
                <a:cs typeface="Times New Roman"/>
              </a:rPr>
              <a:t>N</a:t>
            </a:r>
            <a:r>
              <a:rPr lang="en-IN" b="1" spc="145" dirty="0" smtClean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4400" b="1" spc="50" smtClean="0">
                <a:solidFill>
                  <a:srgbClr val="002060"/>
                </a:solidFill>
                <a:latin typeface="Times New Roman"/>
                <a:cs typeface="Times New Roman"/>
              </a:rPr>
              <a:t>E</a:t>
            </a:r>
            <a:r>
              <a:rPr sz="4400" b="1" spc="-225" smtClean="0">
                <a:solidFill>
                  <a:srgbClr val="002060"/>
                </a:solidFill>
                <a:latin typeface="Times New Roman"/>
                <a:cs typeface="Times New Roman"/>
              </a:rPr>
              <a:t>X</a:t>
            </a:r>
            <a:r>
              <a:rPr sz="4400" b="1" spc="50" smtClean="0">
                <a:solidFill>
                  <a:srgbClr val="002060"/>
                </a:solidFill>
                <a:latin typeface="Times New Roman"/>
                <a:cs typeface="Times New Roman"/>
              </a:rPr>
              <a:t>A</a:t>
            </a:r>
            <a:r>
              <a:rPr sz="4400" b="1" spc="-170" smtClean="0">
                <a:solidFill>
                  <a:srgbClr val="002060"/>
                </a:solidFill>
                <a:latin typeface="Times New Roman"/>
                <a:cs typeface="Times New Roman"/>
              </a:rPr>
              <a:t>M</a:t>
            </a:r>
            <a:r>
              <a:rPr sz="4400" b="1" spc="-120" smtClean="0">
                <a:solidFill>
                  <a:srgbClr val="002060"/>
                </a:solidFill>
                <a:latin typeface="Times New Roman"/>
                <a:cs typeface="Times New Roman"/>
              </a:rPr>
              <a:t>P</a:t>
            </a:r>
            <a:r>
              <a:rPr sz="4400" b="1" spc="60" smtClean="0">
                <a:solidFill>
                  <a:srgbClr val="002060"/>
                </a:solidFill>
                <a:latin typeface="Times New Roman"/>
                <a:cs typeface="Times New Roman"/>
              </a:rPr>
              <a:t>L</a:t>
            </a:r>
            <a:r>
              <a:rPr sz="4400" b="1" spc="85" smtClean="0">
                <a:solidFill>
                  <a:srgbClr val="002060"/>
                </a:solidFill>
                <a:latin typeface="Times New Roman"/>
                <a:cs typeface="Times New Roman"/>
              </a:rPr>
              <a:t>E</a:t>
            </a:r>
            <a:r>
              <a:rPr lang="en-IN" sz="4400" b="1" spc="85" dirty="0" smtClean="0">
                <a:solidFill>
                  <a:srgbClr val="002060"/>
                </a:solidFill>
                <a:latin typeface="Times New Roman"/>
                <a:cs typeface="Times New Roman"/>
              </a:rPr>
              <a:t>S</a:t>
            </a:r>
            <a:endParaRPr sz="4400" b="1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2976" y="2143116"/>
            <a:ext cx="6743700" cy="286893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9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81000" algn="l"/>
              </a:tabLst>
            </a:pPr>
            <a:r>
              <a:rPr sz="3200" dirty="0">
                <a:latin typeface="Comic Sans MS"/>
                <a:cs typeface="Comic Sans MS"/>
              </a:rPr>
              <a:t>A</a:t>
            </a:r>
            <a:r>
              <a:rPr sz="3200" spc="-5" dirty="0">
                <a:latin typeface="Comic Sans MS"/>
                <a:cs typeface="Comic Sans MS"/>
              </a:rPr>
              <a:t> Bluetooth-mouse</a:t>
            </a:r>
            <a:endParaRPr sz="3200">
              <a:latin typeface="Comic Sans MS"/>
              <a:cs typeface="Comic Sans MS"/>
            </a:endParaRPr>
          </a:p>
          <a:p>
            <a:pPr marL="381000" indent="-342900">
              <a:lnSpc>
                <a:spcPct val="100000"/>
              </a:lnSpc>
              <a:spcBef>
                <a:spcPts val="8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81000" algn="l"/>
              </a:tabLst>
            </a:pPr>
            <a:r>
              <a:rPr sz="3200" dirty="0">
                <a:latin typeface="Comic Sans MS"/>
                <a:cs typeface="Comic Sans MS"/>
              </a:rPr>
              <a:t>A</a:t>
            </a:r>
            <a:r>
              <a:rPr sz="3200" spc="-5" dirty="0">
                <a:latin typeface="Comic Sans MS"/>
                <a:cs typeface="Comic Sans MS"/>
              </a:rPr>
              <a:t> Bluetooth-keyboard</a:t>
            </a:r>
            <a:endParaRPr sz="3200">
              <a:latin typeface="Comic Sans MS"/>
              <a:cs typeface="Comic Sans MS"/>
            </a:endParaRPr>
          </a:p>
          <a:p>
            <a:pPr marL="381000" indent="-342900">
              <a:lnSpc>
                <a:spcPct val="100000"/>
              </a:lnSpc>
              <a:spcBef>
                <a:spcPts val="8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81000" algn="l"/>
              </a:tabLst>
            </a:pPr>
            <a:r>
              <a:rPr sz="3200" spc="-5" dirty="0">
                <a:latin typeface="Comic Sans MS"/>
                <a:cs typeface="Comic Sans MS"/>
              </a:rPr>
              <a:t>Cable-less connection </a:t>
            </a:r>
            <a:r>
              <a:rPr sz="3200" dirty="0">
                <a:latin typeface="Comic Sans MS"/>
                <a:cs typeface="Comic Sans MS"/>
              </a:rPr>
              <a:t>to</a:t>
            </a:r>
            <a:r>
              <a:rPr sz="3200" spc="-5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printers</a:t>
            </a:r>
            <a:endParaRPr sz="3200">
              <a:latin typeface="Comic Sans MS"/>
              <a:cs typeface="Comic Sans MS"/>
            </a:endParaRPr>
          </a:p>
          <a:p>
            <a:pPr marL="380365" marR="30480" indent="-342900">
              <a:lnSpc>
                <a:spcPct val="100000"/>
              </a:lnSpc>
              <a:spcBef>
                <a:spcPts val="79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81000" algn="l"/>
              </a:tabLst>
            </a:pPr>
            <a:r>
              <a:rPr sz="3200" dirty="0">
                <a:latin typeface="Comic Sans MS"/>
                <a:cs typeface="Comic Sans MS"/>
              </a:rPr>
              <a:t>Use e-mail while </a:t>
            </a:r>
            <a:r>
              <a:rPr sz="3200" spc="-5" dirty="0">
                <a:latin typeface="Comic Sans MS"/>
                <a:cs typeface="Comic Sans MS"/>
              </a:rPr>
              <a:t>your portable </a:t>
            </a:r>
            <a:r>
              <a:rPr sz="3200" dirty="0">
                <a:latin typeface="Comic Sans MS"/>
                <a:cs typeface="Comic Sans MS"/>
              </a:rPr>
              <a:t>PC  is still in the</a:t>
            </a:r>
            <a:r>
              <a:rPr sz="3200" spc="-1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briefcase!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596" y="1198879"/>
            <a:ext cx="750098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037840" algn="l"/>
                <a:tab pos="4041775" algn="l"/>
              </a:tabLst>
            </a:pPr>
            <a:r>
              <a:rPr b="1" spc="-45" smtClean="0">
                <a:solidFill>
                  <a:srgbClr val="002060"/>
                </a:solidFill>
              </a:rPr>
              <a:t>HISTORY</a:t>
            </a:r>
            <a:r>
              <a:rPr lang="en-IN" b="1" spc="-45" dirty="0" smtClean="0">
                <a:solidFill>
                  <a:srgbClr val="002060"/>
                </a:solidFill>
              </a:rPr>
              <a:t> </a:t>
            </a:r>
            <a:r>
              <a:rPr b="1" spc="-310" smtClean="0">
                <a:solidFill>
                  <a:srgbClr val="002060"/>
                </a:solidFill>
              </a:rPr>
              <a:t>OF </a:t>
            </a:r>
            <a:r>
              <a:rPr b="1" i="1" spc="-20" smtClean="0">
                <a:solidFill>
                  <a:srgbClr val="002060"/>
                </a:solidFill>
              </a:rPr>
              <a:t>BLUETOOTH</a:t>
            </a:r>
            <a:endParaRPr b="1" i="1" spc="-20" dirty="0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1538" y="2357430"/>
            <a:ext cx="555180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42900">
              <a:lnSpc>
                <a:spcPct val="100000"/>
              </a:lnSpc>
              <a:spcBef>
                <a:spcPts val="1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393065" algn="l"/>
                <a:tab pos="393700" algn="l"/>
                <a:tab pos="1731645" algn="l"/>
                <a:tab pos="3219450" algn="l"/>
                <a:tab pos="3599815" algn="l"/>
                <a:tab pos="4274185" algn="l"/>
              </a:tabLst>
            </a:pPr>
            <a:r>
              <a:rPr sz="2800" spc="-5" dirty="0">
                <a:latin typeface="Comic Sans MS"/>
                <a:cs typeface="Comic Sans MS"/>
              </a:rPr>
              <a:t>In	1994,		</a:t>
            </a:r>
            <a:r>
              <a:rPr sz="2800" b="1" spc="-5" dirty="0">
                <a:latin typeface="Comic Sans MS"/>
                <a:cs typeface="Comic Sans MS"/>
              </a:rPr>
              <a:t>Ericsson  Com</a:t>
            </a:r>
            <a:r>
              <a:rPr sz="2800" b="1" spc="5" dirty="0">
                <a:latin typeface="Comic Sans MS"/>
                <a:cs typeface="Comic Sans MS"/>
              </a:rPr>
              <a:t>m</a:t>
            </a:r>
            <a:r>
              <a:rPr sz="2800" b="1" spc="-10" dirty="0">
                <a:latin typeface="Comic Sans MS"/>
                <a:cs typeface="Comic Sans MS"/>
              </a:rPr>
              <a:t>un</a:t>
            </a:r>
            <a:r>
              <a:rPr sz="2800" b="1" spc="-5" dirty="0">
                <a:latin typeface="Comic Sans MS"/>
                <a:cs typeface="Comic Sans MS"/>
              </a:rPr>
              <a:t>i</a:t>
            </a:r>
            <a:r>
              <a:rPr sz="2800" b="1" dirty="0">
                <a:latin typeface="Comic Sans MS"/>
                <a:cs typeface="Comic Sans MS"/>
              </a:rPr>
              <a:t>c</a:t>
            </a:r>
            <a:r>
              <a:rPr sz="2800" b="1" spc="-5" dirty="0">
                <a:latin typeface="Comic Sans MS"/>
                <a:cs typeface="Comic Sans MS"/>
              </a:rPr>
              <a:t>atio</a:t>
            </a:r>
            <a:r>
              <a:rPr sz="2800" b="1" dirty="0">
                <a:latin typeface="Comic Sans MS"/>
                <a:cs typeface="Comic Sans MS"/>
              </a:rPr>
              <a:t>n	</a:t>
            </a:r>
            <a:r>
              <a:rPr sz="2800" b="1" spc="-15" dirty="0">
                <a:latin typeface="Comic Sans MS"/>
                <a:cs typeface="Comic Sans MS"/>
              </a:rPr>
              <a:t>L</a:t>
            </a:r>
            <a:r>
              <a:rPr sz="2800" b="1" spc="-5" dirty="0">
                <a:latin typeface="Comic Sans MS"/>
                <a:cs typeface="Comic Sans MS"/>
              </a:rPr>
              <a:t>t</a:t>
            </a:r>
            <a:r>
              <a:rPr sz="2800" b="1" spc="5" dirty="0">
                <a:latin typeface="Comic Sans MS"/>
                <a:cs typeface="Comic Sans MS"/>
              </a:rPr>
              <a:t>d</a:t>
            </a:r>
            <a:r>
              <a:rPr sz="2800" b="1" dirty="0">
                <a:latin typeface="Comic Sans MS"/>
                <a:cs typeface="Comic Sans MS"/>
              </a:rPr>
              <a:t>.	</a:t>
            </a:r>
            <a:r>
              <a:rPr sz="2800" spc="-5" dirty="0">
                <a:latin typeface="Comic Sans MS"/>
                <a:cs typeface="Comic Sans MS"/>
              </a:rPr>
              <a:t>sta</a:t>
            </a:r>
            <a:r>
              <a:rPr sz="2800" spc="-10" dirty="0">
                <a:latin typeface="Comic Sans MS"/>
                <a:cs typeface="Comic Sans MS"/>
              </a:rPr>
              <a:t>r</a:t>
            </a:r>
            <a:r>
              <a:rPr sz="2800" spc="-5" dirty="0">
                <a:latin typeface="Comic Sans MS"/>
                <a:cs typeface="Comic Sans MS"/>
              </a:rPr>
              <a:t>t</a:t>
            </a:r>
            <a:r>
              <a:rPr sz="2800" spc="5" dirty="0">
                <a:latin typeface="Comic Sans MS"/>
                <a:cs typeface="Comic Sans MS"/>
              </a:rPr>
              <a:t>e</a:t>
            </a:r>
            <a:r>
              <a:rPr sz="2800" dirty="0">
                <a:latin typeface="Comic Sans MS"/>
                <a:cs typeface="Comic Sans MS"/>
              </a:rPr>
              <a:t>d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9454" y="2357430"/>
            <a:ext cx="12636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omic Sans MS"/>
                <a:cs typeface="Comic Sans MS"/>
              </a:rPr>
              <a:t>M</a:t>
            </a:r>
            <a:r>
              <a:rPr sz="2800" b="1" spc="5" dirty="0">
                <a:latin typeface="Comic Sans MS"/>
                <a:cs typeface="Comic Sans MS"/>
              </a:rPr>
              <a:t>o</a:t>
            </a:r>
            <a:r>
              <a:rPr sz="2800" b="1" spc="-5" dirty="0">
                <a:latin typeface="Comic Sans MS"/>
                <a:cs typeface="Comic Sans MS"/>
              </a:rPr>
              <a:t>bi</a:t>
            </a:r>
            <a:r>
              <a:rPr sz="2800" b="1" spc="-10" dirty="0">
                <a:latin typeface="Comic Sans MS"/>
                <a:cs typeface="Comic Sans MS"/>
              </a:rPr>
              <a:t>l</a:t>
            </a:r>
            <a:r>
              <a:rPr sz="2800" b="1" dirty="0">
                <a:latin typeface="Comic Sans MS"/>
                <a:cs typeface="Comic Sans MS"/>
              </a:rPr>
              <a:t>e</a:t>
            </a:r>
            <a:endParaRPr sz="2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omic Sans MS"/>
                <a:cs typeface="Comic Sans MS"/>
              </a:rPr>
              <a:t>project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2976" y="3214686"/>
            <a:ext cx="7183755" cy="25819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406400" algn="just">
              <a:lnSpc>
                <a:spcPct val="100000"/>
              </a:lnSpc>
              <a:spcBef>
                <a:spcPts val="800"/>
              </a:spcBef>
            </a:pPr>
            <a:r>
              <a:rPr sz="2800" spc="-5" dirty="0">
                <a:latin typeface="Comic Sans MS"/>
                <a:cs typeface="Comic Sans MS"/>
              </a:rPr>
              <a:t>named</a:t>
            </a:r>
            <a:r>
              <a:rPr sz="2800" spc="-1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“Bluetooth”.</a:t>
            </a:r>
            <a:endParaRPr sz="2800">
              <a:latin typeface="Comic Sans MS"/>
              <a:cs typeface="Comic Sans MS"/>
            </a:endParaRPr>
          </a:p>
          <a:p>
            <a:pPr marL="406400" marR="54610" indent="-342900" algn="just">
              <a:lnSpc>
                <a:spcPct val="100000"/>
              </a:lnSpc>
              <a:spcBef>
                <a:spcPts val="700"/>
              </a:spcBef>
              <a:buClr>
                <a:srgbClr val="0098CC"/>
              </a:buClr>
              <a:buSzPct val="75000"/>
              <a:buFont typeface="Wingdings"/>
              <a:buChar char=""/>
              <a:tabLst>
                <a:tab pos="406400" algn="l"/>
              </a:tabLst>
            </a:pPr>
            <a:r>
              <a:rPr sz="2800" spc="-5" dirty="0">
                <a:latin typeface="Comic Sans MS"/>
                <a:cs typeface="Comic Sans MS"/>
              </a:rPr>
              <a:t>In 1998, </a:t>
            </a:r>
            <a:r>
              <a:rPr sz="2800" b="1" u="heavy" spc="-5" dirty="0">
                <a:uFill>
                  <a:solidFill>
                    <a:srgbClr val="FFCC66"/>
                  </a:solidFill>
                </a:uFill>
                <a:latin typeface="Comic Sans MS"/>
                <a:cs typeface="Comic Sans MS"/>
              </a:rPr>
              <a:t>Bluetooth SIG</a:t>
            </a:r>
            <a:r>
              <a:rPr sz="2800" b="1" spc="-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was formed and  it officially adopts </a:t>
            </a:r>
            <a:r>
              <a:rPr sz="2800" dirty="0">
                <a:latin typeface="Comic Sans MS"/>
                <a:cs typeface="Comic Sans MS"/>
              </a:rPr>
              <a:t>the </a:t>
            </a:r>
            <a:r>
              <a:rPr sz="2800" spc="-5" dirty="0">
                <a:latin typeface="Comic Sans MS"/>
                <a:cs typeface="Comic Sans MS"/>
              </a:rPr>
              <a:t>project name  “Bluetooth” as </a:t>
            </a:r>
            <a:r>
              <a:rPr sz="2800" dirty="0">
                <a:latin typeface="Comic Sans MS"/>
                <a:cs typeface="Comic Sans MS"/>
              </a:rPr>
              <a:t>the </a:t>
            </a:r>
            <a:r>
              <a:rPr sz="2800" spc="-5" dirty="0">
                <a:latin typeface="Comic Sans MS"/>
                <a:cs typeface="Comic Sans MS"/>
              </a:rPr>
              <a:t>name of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technology.</a:t>
            </a:r>
            <a:endParaRPr sz="2800">
              <a:latin typeface="Comic Sans MS"/>
              <a:cs typeface="Comic Sans MS"/>
            </a:endParaRPr>
          </a:p>
          <a:p>
            <a:pPr marL="1205865" marR="57150" lvl="1" indent="-228600">
              <a:lnSpc>
                <a:spcPct val="100000"/>
              </a:lnSpc>
              <a:spcBef>
                <a:spcPts val="489"/>
              </a:spcBef>
              <a:buClr>
                <a:srgbClr val="000000"/>
              </a:buClr>
              <a:buSzPct val="75000"/>
              <a:buFont typeface="Wingdings"/>
              <a:buChar char=""/>
              <a:tabLst>
                <a:tab pos="1206500" algn="l"/>
                <a:tab pos="3007995" algn="l"/>
                <a:tab pos="4520565" algn="l"/>
                <a:tab pos="5960745" algn="l"/>
              </a:tabLst>
            </a:pPr>
            <a:r>
              <a:rPr sz="2000" b="1" spc="-5" dirty="0">
                <a:latin typeface="Comic Sans MS"/>
                <a:cs typeface="Comic Sans MS"/>
              </a:rPr>
              <a:t>Fr</a:t>
            </a:r>
            <a:r>
              <a:rPr sz="2000" b="1" dirty="0">
                <a:latin typeface="Comic Sans MS"/>
                <a:cs typeface="Comic Sans MS"/>
              </a:rPr>
              <a:t>eq</a:t>
            </a:r>
            <a:r>
              <a:rPr sz="2000" b="1" spc="10" dirty="0">
                <a:latin typeface="Comic Sans MS"/>
                <a:cs typeface="Comic Sans MS"/>
              </a:rPr>
              <a:t>u</a:t>
            </a:r>
            <a:r>
              <a:rPr sz="2000" b="1" spc="-10" dirty="0">
                <a:latin typeface="Comic Sans MS"/>
                <a:cs typeface="Comic Sans MS"/>
              </a:rPr>
              <a:t>e</a:t>
            </a:r>
            <a:r>
              <a:rPr sz="2000" b="1" dirty="0">
                <a:latin typeface="Comic Sans MS"/>
                <a:cs typeface="Comic Sans MS"/>
              </a:rPr>
              <a:t>ncy	</a:t>
            </a:r>
            <a:r>
              <a:rPr sz="2000" b="1" spc="-10" dirty="0">
                <a:latin typeface="Comic Sans MS"/>
                <a:cs typeface="Comic Sans MS"/>
              </a:rPr>
              <a:t>H</a:t>
            </a:r>
            <a:r>
              <a:rPr sz="2000" b="1" spc="5" dirty="0">
                <a:latin typeface="Comic Sans MS"/>
                <a:cs typeface="Comic Sans MS"/>
              </a:rPr>
              <a:t>o</a:t>
            </a:r>
            <a:r>
              <a:rPr sz="2000" b="1" dirty="0">
                <a:latin typeface="Comic Sans MS"/>
                <a:cs typeface="Comic Sans MS"/>
              </a:rPr>
              <a:t>p</a:t>
            </a:r>
            <a:r>
              <a:rPr sz="2000" b="1" spc="-10" dirty="0">
                <a:latin typeface="Comic Sans MS"/>
                <a:cs typeface="Comic Sans MS"/>
              </a:rPr>
              <a:t>p</a:t>
            </a:r>
            <a:r>
              <a:rPr sz="2000" b="1" spc="5" dirty="0">
                <a:latin typeface="Comic Sans MS"/>
                <a:cs typeface="Comic Sans MS"/>
              </a:rPr>
              <a:t>i</a:t>
            </a:r>
            <a:r>
              <a:rPr sz="2000" b="1" spc="-10" dirty="0">
                <a:latin typeface="Comic Sans MS"/>
                <a:cs typeface="Comic Sans MS"/>
              </a:rPr>
              <a:t>n</a:t>
            </a:r>
            <a:r>
              <a:rPr sz="2000" b="1" dirty="0">
                <a:latin typeface="Comic Sans MS"/>
                <a:cs typeface="Comic Sans MS"/>
              </a:rPr>
              <a:t>g	</a:t>
            </a:r>
            <a:r>
              <a:rPr sz="2000" b="1" spc="10" dirty="0">
                <a:latin typeface="Comic Sans MS"/>
                <a:cs typeface="Comic Sans MS"/>
              </a:rPr>
              <a:t>S</a:t>
            </a:r>
            <a:r>
              <a:rPr sz="2000" b="1" spc="-10" dirty="0">
                <a:latin typeface="Comic Sans MS"/>
                <a:cs typeface="Comic Sans MS"/>
              </a:rPr>
              <a:t>p</a:t>
            </a:r>
            <a:r>
              <a:rPr sz="2000" b="1" spc="-5" dirty="0">
                <a:latin typeface="Comic Sans MS"/>
                <a:cs typeface="Comic Sans MS"/>
              </a:rPr>
              <a:t>r</a:t>
            </a:r>
            <a:r>
              <a:rPr sz="2000" b="1" dirty="0">
                <a:latin typeface="Comic Sans MS"/>
                <a:cs typeface="Comic Sans MS"/>
              </a:rPr>
              <a:t>e</a:t>
            </a:r>
            <a:r>
              <a:rPr sz="2000" b="1" spc="5" dirty="0">
                <a:latin typeface="Comic Sans MS"/>
                <a:cs typeface="Comic Sans MS"/>
              </a:rPr>
              <a:t>a</a:t>
            </a:r>
            <a:r>
              <a:rPr sz="2000" b="1" dirty="0">
                <a:latin typeface="Comic Sans MS"/>
                <a:cs typeface="Comic Sans MS"/>
              </a:rPr>
              <a:t>d	Spec</a:t>
            </a:r>
            <a:r>
              <a:rPr sz="2000" b="1" spc="5" dirty="0">
                <a:latin typeface="Comic Sans MS"/>
                <a:cs typeface="Comic Sans MS"/>
              </a:rPr>
              <a:t>t</a:t>
            </a:r>
            <a:r>
              <a:rPr sz="2000" b="1" spc="-5" dirty="0">
                <a:latin typeface="Comic Sans MS"/>
                <a:cs typeface="Comic Sans MS"/>
              </a:rPr>
              <a:t>rum  Technology </a:t>
            </a:r>
            <a:r>
              <a:rPr sz="2000" spc="-5" dirty="0">
                <a:latin typeface="Comic Sans MS"/>
                <a:cs typeface="Comic Sans MS"/>
              </a:rPr>
              <a:t>was used for </a:t>
            </a:r>
            <a:r>
              <a:rPr sz="2000" dirty="0">
                <a:latin typeface="Comic Sans MS"/>
                <a:cs typeface="Comic Sans MS"/>
              </a:rPr>
              <a:t>data </a:t>
            </a:r>
            <a:r>
              <a:rPr sz="2000" spc="-5" dirty="0">
                <a:latin typeface="Comic Sans MS"/>
                <a:cs typeface="Comic Sans MS"/>
              </a:rPr>
              <a:t>transmission.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1538" y="1071546"/>
            <a:ext cx="6854190" cy="343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100"/>
              </a:spcBef>
              <a:buClr>
                <a:srgbClr val="0098CC"/>
              </a:buClr>
              <a:buFont typeface="Wingdings"/>
              <a:buChar char=""/>
              <a:tabLst>
                <a:tab pos="355600" algn="l"/>
              </a:tabLst>
            </a:pPr>
            <a:r>
              <a:rPr sz="2800" spc="-5" dirty="0">
                <a:latin typeface="Comic Sans MS"/>
                <a:cs typeface="Comic Sans MS"/>
              </a:rPr>
              <a:t>In 1999, Bluetooth </a:t>
            </a:r>
            <a:r>
              <a:rPr sz="2800" b="1" spc="-5" dirty="0">
                <a:latin typeface="Comic Sans MS"/>
                <a:cs typeface="Comic Sans MS"/>
              </a:rPr>
              <a:t>1.0 </a:t>
            </a:r>
            <a:r>
              <a:rPr sz="2800" dirty="0">
                <a:latin typeface="Comic Sans MS"/>
                <a:cs typeface="Comic Sans MS"/>
              </a:rPr>
              <a:t>&amp;</a:t>
            </a:r>
            <a:r>
              <a:rPr sz="2800" spc="71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Bluetooth</a:t>
            </a:r>
            <a:endParaRPr sz="2800">
              <a:latin typeface="Comic Sans MS"/>
              <a:cs typeface="Comic Sans MS"/>
            </a:endParaRPr>
          </a:p>
          <a:p>
            <a:pPr marL="943610" lvl="1" indent="-588645">
              <a:lnSpc>
                <a:spcPct val="100000"/>
              </a:lnSpc>
              <a:buSzPct val="96428"/>
              <a:buAutoNum type="arabicPeriod"/>
              <a:tabLst>
                <a:tab pos="944244" algn="l"/>
              </a:tabLst>
            </a:pPr>
            <a:r>
              <a:rPr sz="2800" b="1" dirty="0">
                <a:latin typeface="Comic Sans MS"/>
                <a:cs typeface="Comic Sans MS"/>
              </a:rPr>
              <a:t>B </a:t>
            </a:r>
            <a:r>
              <a:rPr sz="2800" spc="-5" dirty="0">
                <a:latin typeface="Comic Sans MS"/>
                <a:cs typeface="Comic Sans MS"/>
              </a:rPr>
              <a:t>Specification </a:t>
            </a:r>
            <a:r>
              <a:rPr sz="2800" spc="-10" dirty="0">
                <a:latin typeface="Comic Sans MS"/>
                <a:cs typeface="Comic Sans MS"/>
              </a:rPr>
              <a:t>was</a:t>
            </a:r>
            <a:r>
              <a:rPr sz="2800" spc="-39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released.</a:t>
            </a:r>
            <a:endParaRPr sz="2800">
              <a:latin typeface="Comic Sans MS"/>
              <a:cs typeface="Comic Sans MS"/>
            </a:endParaRPr>
          </a:p>
          <a:p>
            <a:pPr marL="1155065" marR="5080" lvl="2" indent="-2286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Font typeface="Wingdings"/>
              <a:buChar char=""/>
              <a:tabLst>
                <a:tab pos="1155700" algn="l"/>
                <a:tab pos="2424430" algn="l"/>
                <a:tab pos="3009265" algn="l"/>
                <a:tab pos="4490085" algn="l"/>
                <a:tab pos="6675120" algn="l"/>
              </a:tabLst>
            </a:pPr>
            <a:r>
              <a:rPr sz="2000" spc="-5" dirty="0">
                <a:latin typeface="Comic Sans MS"/>
                <a:cs typeface="Comic Sans MS"/>
              </a:rPr>
              <a:t>Pr</a:t>
            </a:r>
            <a:r>
              <a:rPr sz="2000" spc="5" dirty="0">
                <a:latin typeface="Comic Sans MS"/>
                <a:cs typeface="Comic Sans MS"/>
              </a:rPr>
              <a:t>o</a:t>
            </a:r>
            <a:r>
              <a:rPr sz="2000" dirty="0">
                <a:latin typeface="Comic Sans MS"/>
                <a:cs typeface="Comic Sans MS"/>
              </a:rPr>
              <a:t>bl</a:t>
            </a:r>
            <a:r>
              <a:rPr sz="2000" spc="-10" dirty="0">
                <a:latin typeface="Comic Sans MS"/>
                <a:cs typeface="Comic Sans MS"/>
              </a:rPr>
              <a:t>e</a:t>
            </a:r>
            <a:r>
              <a:rPr sz="2000" dirty="0">
                <a:latin typeface="Comic Sans MS"/>
                <a:cs typeface="Comic Sans MS"/>
              </a:rPr>
              <a:t>m	</a:t>
            </a:r>
            <a:r>
              <a:rPr sz="2000" spc="-5" dirty="0">
                <a:latin typeface="Comic Sans MS"/>
                <a:cs typeface="Comic Sans MS"/>
              </a:rPr>
              <a:t>o</a:t>
            </a:r>
            <a:r>
              <a:rPr sz="2000" dirty="0">
                <a:latin typeface="Comic Sans MS"/>
                <a:cs typeface="Comic Sans MS"/>
              </a:rPr>
              <a:t>f	</a:t>
            </a:r>
            <a:r>
              <a:rPr sz="2000" spc="-10" dirty="0">
                <a:latin typeface="Comic Sans MS"/>
                <a:cs typeface="Comic Sans MS"/>
              </a:rPr>
              <a:t>H</a:t>
            </a:r>
            <a:r>
              <a:rPr sz="2000" spc="-5" dirty="0">
                <a:latin typeface="Comic Sans MS"/>
                <a:cs typeface="Comic Sans MS"/>
              </a:rPr>
              <a:t>ar</a:t>
            </a:r>
            <a:r>
              <a:rPr sz="2000" spc="5" dirty="0">
                <a:latin typeface="Comic Sans MS"/>
                <a:cs typeface="Comic Sans MS"/>
              </a:rPr>
              <a:t>d</a:t>
            </a:r>
            <a:r>
              <a:rPr sz="2000" spc="-10" dirty="0">
                <a:latin typeface="Comic Sans MS"/>
                <a:cs typeface="Comic Sans MS"/>
              </a:rPr>
              <a:t>w</a:t>
            </a:r>
            <a:r>
              <a:rPr sz="2000" spc="-5" dirty="0">
                <a:latin typeface="Comic Sans MS"/>
                <a:cs typeface="Comic Sans MS"/>
              </a:rPr>
              <a:t>ar</a:t>
            </a:r>
            <a:r>
              <a:rPr sz="2000" dirty="0">
                <a:latin typeface="Comic Sans MS"/>
                <a:cs typeface="Comic Sans MS"/>
              </a:rPr>
              <a:t>e	</a:t>
            </a:r>
            <a:r>
              <a:rPr sz="2000" spc="-5" dirty="0">
                <a:latin typeface="Comic Sans MS"/>
                <a:cs typeface="Comic Sans MS"/>
              </a:rPr>
              <a:t>i</a:t>
            </a:r>
            <a:r>
              <a:rPr sz="2000" dirty="0">
                <a:latin typeface="Comic Sans MS"/>
                <a:cs typeface="Comic Sans MS"/>
              </a:rPr>
              <a:t>n</a:t>
            </a:r>
            <a:r>
              <a:rPr sz="2000" spc="5" dirty="0">
                <a:latin typeface="Comic Sans MS"/>
                <a:cs typeface="Comic Sans MS"/>
              </a:rPr>
              <a:t>t</a:t>
            </a:r>
            <a:r>
              <a:rPr sz="2000" spc="-1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ro</a:t>
            </a:r>
            <a:r>
              <a:rPr sz="2000" dirty="0">
                <a:latin typeface="Comic Sans MS"/>
                <a:cs typeface="Comic Sans MS"/>
              </a:rPr>
              <a:t>p</a:t>
            </a:r>
            <a:r>
              <a:rPr sz="2000" spc="-1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ra</a:t>
            </a:r>
            <a:r>
              <a:rPr sz="2000" dirty="0">
                <a:latin typeface="Comic Sans MS"/>
                <a:cs typeface="Comic Sans MS"/>
              </a:rPr>
              <a:t>b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dirty="0">
                <a:latin typeface="Comic Sans MS"/>
                <a:cs typeface="Comic Sans MS"/>
              </a:rPr>
              <a:t>l</a:t>
            </a:r>
            <a:r>
              <a:rPr sz="2000" spc="-5" dirty="0">
                <a:latin typeface="Comic Sans MS"/>
                <a:cs typeface="Comic Sans MS"/>
              </a:rPr>
              <a:t>i</a:t>
            </a:r>
            <a:r>
              <a:rPr sz="2000" spc="5" dirty="0">
                <a:latin typeface="Comic Sans MS"/>
                <a:cs typeface="Comic Sans MS"/>
              </a:rPr>
              <a:t>t</a:t>
            </a:r>
            <a:r>
              <a:rPr sz="2000" dirty="0">
                <a:latin typeface="Comic Sans MS"/>
                <a:cs typeface="Comic Sans MS"/>
              </a:rPr>
              <a:t>y	&amp;  compatibility </a:t>
            </a:r>
            <a:r>
              <a:rPr sz="2000" spc="-5" dirty="0">
                <a:latin typeface="Comic Sans MS"/>
                <a:cs typeface="Comic Sans MS"/>
              </a:rPr>
              <a:t>between</a:t>
            </a:r>
            <a:r>
              <a:rPr sz="200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devices.</a:t>
            </a:r>
            <a:endParaRPr sz="2000">
              <a:latin typeface="Comic Sans MS"/>
              <a:cs typeface="Comic Sans MS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00"/>
              </a:spcBef>
              <a:buClr>
                <a:srgbClr val="0098CC"/>
              </a:buClr>
              <a:buFont typeface="Wingdings"/>
              <a:buChar char=""/>
              <a:tabLst>
                <a:tab pos="355600" algn="l"/>
              </a:tabLst>
            </a:pPr>
            <a:r>
              <a:rPr sz="2800" spc="-5" dirty="0">
                <a:latin typeface="Comic Sans MS"/>
                <a:cs typeface="Comic Sans MS"/>
              </a:rPr>
              <a:t>In 2000, Bluetooth headset and phone  adaptor from Ericsson </a:t>
            </a:r>
            <a:r>
              <a:rPr sz="2800" dirty="0">
                <a:latin typeface="Comic Sans MS"/>
                <a:cs typeface="Comic Sans MS"/>
              </a:rPr>
              <a:t>; the </a:t>
            </a:r>
            <a:r>
              <a:rPr sz="2800" spc="-10" dirty="0">
                <a:latin typeface="Comic Sans MS"/>
                <a:cs typeface="Comic Sans MS"/>
              </a:rPr>
              <a:t>first  </a:t>
            </a:r>
            <a:r>
              <a:rPr sz="2800" spc="-5" dirty="0">
                <a:latin typeface="Comic Sans MS"/>
                <a:cs typeface="Comic Sans MS"/>
              </a:rPr>
              <a:t>consumer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product.</a:t>
            </a:r>
            <a:endParaRPr sz="2800">
              <a:latin typeface="Comic Sans MS"/>
              <a:cs typeface="Comic Sans MS"/>
            </a:endParaRPr>
          </a:p>
          <a:p>
            <a:pPr marL="355600" indent="-342900" algn="just">
              <a:lnSpc>
                <a:spcPct val="100000"/>
              </a:lnSpc>
              <a:spcBef>
                <a:spcPts val="690"/>
              </a:spcBef>
              <a:buClr>
                <a:srgbClr val="0098CC"/>
              </a:buClr>
              <a:buFont typeface="Wingdings"/>
              <a:buChar char=""/>
              <a:tabLst>
                <a:tab pos="355600" algn="l"/>
              </a:tabLst>
            </a:pPr>
            <a:r>
              <a:rPr sz="2800" spc="-5" dirty="0">
                <a:latin typeface="Comic Sans MS"/>
                <a:cs typeface="Comic Sans MS"/>
              </a:rPr>
              <a:t>In </a:t>
            </a:r>
            <a:r>
              <a:rPr sz="2800" spc="-10" dirty="0">
                <a:latin typeface="Comic Sans MS"/>
                <a:cs typeface="Comic Sans MS"/>
              </a:rPr>
              <a:t>2003, </a:t>
            </a:r>
            <a:r>
              <a:rPr sz="2800" spc="-5" dirty="0">
                <a:latin typeface="Comic Sans MS"/>
                <a:cs typeface="Comic Sans MS"/>
              </a:rPr>
              <a:t>Bluetooth </a:t>
            </a:r>
            <a:r>
              <a:rPr sz="2800" b="1" spc="-5" dirty="0">
                <a:latin typeface="Comic Sans MS"/>
                <a:cs typeface="Comic Sans MS"/>
              </a:rPr>
              <a:t>1.2 </a:t>
            </a:r>
            <a:r>
              <a:rPr sz="2800" spc="-5" dirty="0">
                <a:latin typeface="Comic Sans MS"/>
                <a:cs typeface="Comic Sans MS"/>
              </a:rPr>
              <a:t>was</a:t>
            </a:r>
            <a:r>
              <a:rPr sz="2800" spc="-37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released.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7290" y="4714884"/>
            <a:ext cx="6929486" cy="6924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"/>
              <a:tabLst>
                <a:tab pos="241300" algn="l"/>
                <a:tab pos="1681480" algn="l"/>
                <a:tab pos="3214370" algn="l"/>
                <a:tab pos="3768725" algn="l"/>
              </a:tabLst>
            </a:pPr>
            <a:r>
              <a:rPr sz="2000" spc="-5" dirty="0">
                <a:latin typeface="Comic Sans MS"/>
                <a:cs typeface="Comic Sans MS"/>
              </a:rPr>
              <a:t>I</a:t>
            </a:r>
            <a:r>
              <a:rPr sz="2000" spc="5" dirty="0">
                <a:latin typeface="Comic Sans MS"/>
                <a:cs typeface="Comic Sans MS"/>
              </a:rPr>
              <a:t>m</a:t>
            </a:r>
            <a:r>
              <a:rPr sz="2000" dirty="0">
                <a:latin typeface="Comic Sans MS"/>
                <a:cs typeface="Comic Sans MS"/>
              </a:rPr>
              <a:t>p</a:t>
            </a:r>
            <a:r>
              <a:rPr sz="2000" spc="-5" dirty="0">
                <a:latin typeface="Comic Sans MS"/>
                <a:cs typeface="Comic Sans MS"/>
              </a:rPr>
              <a:t>r</a:t>
            </a:r>
            <a:r>
              <a:rPr sz="2000" spc="5" dirty="0">
                <a:latin typeface="Comic Sans MS"/>
                <a:cs typeface="Comic Sans MS"/>
              </a:rPr>
              <a:t>o</a:t>
            </a:r>
            <a:r>
              <a:rPr sz="2000" spc="-5" dirty="0">
                <a:latin typeface="Comic Sans MS"/>
                <a:cs typeface="Comic Sans MS"/>
              </a:rPr>
              <a:t>v</a:t>
            </a:r>
            <a:r>
              <a:rPr sz="2000" spc="-10" dirty="0">
                <a:latin typeface="Comic Sans MS"/>
                <a:cs typeface="Comic Sans MS"/>
              </a:rPr>
              <a:t>e</a:t>
            </a:r>
            <a:r>
              <a:rPr sz="2000" dirty="0">
                <a:latin typeface="Comic Sans MS"/>
                <a:cs typeface="Comic Sans MS"/>
              </a:rPr>
              <a:t>d	</a:t>
            </a:r>
            <a:r>
              <a:rPr sz="2000" spc="5" dirty="0">
                <a:latin typeface="Comic Sans MS"/>
                <a:cs typeface="Comic Sans MS"/>
              </a:rPr>
              <a:t>r</a:t>
            </a:r>
            <a:r>
              <a:rPr sz="2000" spc="-1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si</a:t>
            </a:r>
            <a:r>
              <a:rPr sz="2000" spc="5" dirty="0">
                <a:latin typeface="Comic Sans MS"/>
                <a:cs typeface="Comic Sans MS"/>
              </a:rPr>
              <a:t>s</a:t>
            </a:r>
            <a:r>
              <a:rPr sz="2000" spc="-5" dirty="0">
                <a:latin typeface="Comic Sans MS"/>
                <a:cs typeface="Comic Sans MS"/>
              </a:rPr>
              <a:t>ta</a:t>
            </a:r>
            <a:r>
              <a:rPr sz="2000" dirty="0">
                <a:latin typeface="Comic Sans MS"/>
                <a:cs typeface="Comic Sans MS"/>
              </a:rPr>
              <a:t>nce	</a:t>
            </a:r>
            <a:r>
              <a:rPr sz="2000" spc="5" dirty="0">
                <a:latin typeface="Comic Sans MS"/>
                <a:cs typeface="Comic Sans MS"/>
              </a:rPr>
              <a:t>t</a:t>
            </a:r>
            <a:r>
              <a:rPr sz="2000" dirty="0">
                <a:latin typeface="Comic Sans MS"/>
                <a:cs typeface="Comic Sans MS"/>
              </a:rPr>
              <a:t>o	</a:t>
            </a:r>
            <a:r>
              <a:rPr sz="2000" b="1" spc="-5" dirty="0">
                <a:latin typeface="Comic Sans MS"/>
                <a:cs typeface="Comic Sans MS"/>
              </a:rPr>
              <a:t>ra</a:t>
            </a:r>
            <a:r>
              <a:rPr sz="2000" b="1" spc="5" dirty="0">
                <a:latin typeface="Comic Sans MS"/>
                <a:cs typeface="Comic Sans MS"/>
              </a:rPr>
              <a:t>d</a:t>
            </a:r>
            <a:r>
              <a:rPr sz="2000" b="1" spc="-5" dirty="0">
                <a:latin typeface="Comic Sans MS"/>
                <a:cs typeface="Comic Sans MS"/>
              </a:rPr>
              <a:t>io  interference</a:t>
            </a:r>
            <a:endParaRPr sz="2000">
              <a:latin typeface="Comic Sans MS"/>
              <a:cs typeface="Comic Sans MS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latin typeface="Comic Sans MS"/>
                <a:cs typeface="Comic Sans MS"/>
              </a:rPr>
              <a:t>Ratified as </a:t>
            </a:r>
            <a:r>
              <a:rPr sz="2000" b="1" spc="-5" dirty="0">
                <a:latin typeface="Comic Sans MS"/>
                <a:cs typeface="Comic Sans MS"/>
              </a:rPr>
              <a:t>IEEE</a:t>
            </a:r>
            <a:r>
              <a:rPr sz="2000" b="1" spc="-15" dirty="0">
                <a:latin typeface="Comic Sans MS"/>
                <a:cs typeface="Comic Sans MS"/>
              </a:rPr>
              <a:t> </a:t>
            </a:r>
            <a:r>
              <a:rPr sz="2000" b="1" spc="-5" dirty="0">
                <a:latin typeface="Comic Sans MS"/>
                <a:cs typeface="Comic Sans MS"/>
              </a:rPr>
              <a:t>802.15.1-2005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1739" y="1328420"/>
            <a:ext cx="7158355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098CC"/>
              </a:buClr>
              <a:buFont typeface="Wingdings"/>
              <a:buChar char=""/>
              <a:tabLst>
                <a:tab pos="354965" algn="l"/>
                <a:tab pos="355600" algn="l"/>
                <a:tab pos="912494" algn="l"/>
                <a:tab pos="2054225" algn="l"/>
                <a:tab pos="5604510" algn="l"/>
              </a:tabLst>
            </a:pPr>
            <a:r>
              <a:rPr sz="2800" spc="-10" dirty="0">
                <a:latin typeface="Comic Sans MS"/>
                <a:cs typeface="Comic Sans MS"/>
              </a:rPr>
              <a:t>I</a:t>
            </a:r>
            <a:r>
              <a:rPr sz="2800" dirty="0">
                <a:latin typeface="Comic Sans MS"/>
                <a:cs typeface="Comic Sans MS"/>
              </a:rPr>
              <a:t>n	</a:t>
            </a:r>
            <a:r>
              <a:rPr sz="2800" spc="-10" dirty="0">
                <a:latin typeface="Comic Sans MS"/>
                <a:cs typeface="Comic Sans MS"/>
              </a:rPr>
              <a:t>2</a:t>
            </a:r>
            <a:r>
              <a:rPr sz="2800" dirty="0">
                <a:latin typeface="Comic Sans MS"/>
                <a:cs typeface="Comic Sans MS"/>
              </a:rPr>
              <a:t>0</a:t>
            </a:r>
            <a:r>
              <a:rPr sz="2800" spc="-10" dirty="0">
                <a:latin typeface="Comic Sans MS"/>
                <a:cs typeface="Comic Sans MS"/>
              </a:rPr>
              <a:t>04</a:t>
            </a:r>
            <a:r>
              <a:rPr sz="2800" dirty="0">
                <a:latin typeface="Comic Sans MS"/>
                <a:cs typeface="Comic Sans MS"/>
              </a:rPr>
              <a:t>,	</a:t>
            </a:r>
            <a:r>
              <a:rPr sz="2800" b="1" dirty="0">
                <a:latin typeface="Comic Sans MS"/>
                <a:cs typeface="Comic Sans MS"/>
              </a:rPr>
              <a:t>Bl</a:t>
            </a:r>
            <a:r>
              <a:rPr sz="2800" b="1" spc="-10" dirty="0">
                <a:latin typeface="Comic Sans MS"/>
                <a:cs typeface="Comic Sans MS"/>
              </a:rPr>
              <a:t>ue</a:t>
            </a:r>
            <a:r>
              <a:rPr sz="2800" b="1" spc="-5" dirty="0">
                <a:latin typeface="Comic Sans MS"/>
                <a:cs typeface="Comic Sans MS"/>
              </a:rPr>
              <a:t>to</a:t>
            </a:r>
            <a:r>
              <a:rPr sz="2800" b="1" spc="10" dirty="0">
                <a:latin typeface="Comic Sans MS"/>
                <a:cs typeface="Comic Sans MS"/>
              </a:rPr>
              <a:t>o</a:t>
            </a:r>
            <a:r>
              <a:rPr sz="2800" b="1" spc="-5" dirty="0">
                <a:latin typeface="Comic Sans MS"/>
                <a:cs typeface="Comic Sans MS"/>
              </a:rPr>
              <a:t>t</a:t>
            </a:r>
            <a:r>
              <a:rPr sz="2800" b="1" dirty="0">
                <a:latin typeface="Comic Sans MS"/>
                <a:cs typeface="Comic Sans MS"/>
              </a:rPr>
              <a:t>h</a:t>
            </a:r>
            <a:r>
              <a:rPr sz="2800" b="1" spc="560" dirty="0">
                <a:latin typeface="Comic Sans MS"/>
                <a:cs typeface="Comic Sans MS"/>
              </a:rPr>
              <a:t> </a:t>
            </a:r>
            <a:r>
              <a:rPr sz="2800" b="1" dirty="0">
                <a:latin typeface="Comic Sans MS"/>
                <a:cs typeface="Comic Sans MS"/>
              </a:rPr>
              <a:t>2</a:t>
            </a:r>
            <a:r>
              <a:rPr sz="2800" b="1" spc="-5" dirty="0">
                <a:latin typeface="Comic Sans MS"/>
                <a:cs typeface="Comic Sans MS"/>
              </a:rPr>
              <a:t>.</a:t>
            </a:r>
            <a:r>
              <a:rPr sz="2800" b="1" dirty="0">
                <a:latin typeface="Comic Sans MS"/>
                <a:cs typeface="Comic Sans MS"/>
              </a:rPr>
              <a:t>0</a:t>
            </a:r>
            <a:r>
              <a:rPr sz="2800" b="1" spc="540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w</a:t>
            </a:r>
            <a:r>
              <a:rPr sz="2800" spc="-5" dirty="0">
                <a:latin typeface="Comic Sans MS"/>
                <a:cs typeface="Comic Sans MS"/>
              </a:rPr>
              <a:t>it</a:t>
            </a:r>
            <a:r>
              <a:rPr sz="2800" dirty="0">
                <a:latin typeface="Comic Sans MS"/>
                <a:cs typeface="Comic Sans MS"/>
              </a:rPr>
              <a:t>h	</a:t>
            </a:r>
            <a:r>
              <a:rPr sz="2800" spc="5" dirty="0">
                <a:latin typeface="Comic Sans MS"/>
                <a:cs typeface="Comic Sans MS"/>
              </a:rPr>
              <a:t>e</a:t>
            </a:r>
            <a:r>
              <a:rPr sz="2800" spc="-10" dirty="0">
                <a:latin typeface="Comic Sans MS"/>
                <a:cs typeface="Comic Sans MS"/>
              </a:rPr>
              <a:t>n</a:t>
            </a:r>
            <a:r>
              <a:rPr sz="2800" dirty="0">
                <a:latin typeface="Comic Sans MS"/>
                <a:cs typeface="Comic Sans MS"/>
              </a:rPr>
              <a:t>h</a:t>
            </a:r>
            <a:r>
              <a:rPr sz="2800" spc="-5" dirty="0">
                <a:latin typeface="Comic Sans MS"/>
                <a:cs typeface="Comic Sans MS"/>
              </a:rPr>
              <a:t>a</a:t>
            </a:r>
            <a:r>
              <a:rPr sz="2800" spc="-10" dirty="0">
                <a:latin typeface="Comic Sans MS"/>
                <a:cs typeface="Comic Sans MS"/>
              </a:rPr>
              <a:t>n</a:t>
            </a:r>
            <a:r>
              <a:rPr sz="2800" dirty="0">
                <a:latin typeface="Comic Sans MS"/>
                <a:cs typeface="Comic Sans MS"/>
              </a:rPr>
              <a:t>c</a:t>
            </a:r>
            <a:r>
              <a:rPr sz="2800" spc="5" dirty="0">
                <a:latin typeface="Comic Sans MS"/>
                <a:cs typeface="Comic Sans MS"/>
              </a:rPr>
              <a:t>e</a:t>
            </a:r>
            <a:r>
              <a:rPr sz="2800" dirty="0">
                <a:latin typeface="Comic Sans MS"/>
                <a:cs typeface="Comic Sans MS"/>
              </a:rPr>
              <a:t>d  </a:t>
            </a:r>
            <a:r>
              <a:rPr sz="2800" spc="-5" dirty="0">
                <a:latin typeface="Comic Sans MS"/>
                <a:cs typeface="Comic Sans MS"/>
              </a:rPr>
              <a:t>data rate (</a:t>
            </a:r>
            <a:r>
              <a:rPr sz="2800" b="1" spc="-5" dirty="0">
                <a:latin typeface="Comic Sans MS"/>
                <a:cs typeface="Comic Sans MS"/>
              </a:rPr>
              <a:t>EDR</a:t>
            </a:r>
            <a:r>
              <a:rPr sz="2800" spc="-5" dirty="0">
                <a:latin typeface="Comic Sans MS"/>
                <a:cs typeface="Comic Sans MS"/>
              </a:rPr>
              <a:t>) is released.</a:t>
            </a:r>
            <a:endParaRPr sz="2800">
              <a:latin typeface="Comic Sans MS"/>
              <a:cs typeface="Comic Sans MS"/>
            </a:endParaRPr>
          </a:p>
          <a:p>
            <a:pPr marL="1155700" lvl="1" indent="-229235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Font typeface="Wingdings"/>
              <a:buChar char=""/>
              <a:tabLst>
                <a:tab pos="1155700" algn="l"/>
              </a:tabLst>
            </a:pPr>
            <a:r>
              <a:rPr sz="2000" b="1" dirty="0">
                <a:latin typeface="Comic Sans MS"/>
                <a:cs typeface="Comic Sans MS"/>
              </a:rPr>
              <a:t>EDR </a:t>
            </a:r>
            <a:r>
              <a:rPr sz="2000" spc="-5" dirty="0">
                <a:latin typeface="Comic Sans MS"/>
                <a:cs typeface="Comic Sans MS"/>
              </a:rPr>
              <a:t>uses combination </a:t>
            </a:r>
            <a:r>
              <a:rPr sz="2000" dirty="0">
                <a:latin typeface="Comic Sans MS"/>
                <a:cs typeface="Comic Sans MS"/>
              </a:rPr>
              <a:t>of </a:t>
            </a:r>
            <a:r>
              <a:rPr sz="2000" b="1" dirty="0">
                <a:latin typeface="Comic Sans MS"/>
                <a:cs typeface="Comic Sans MS"/>
              </a:rPr>
              <a:t>GPSK </a:t>
            </a:r>
            <a:r>
              <a:rPr sz="2000" dirty="0">
                <a:latin typeface="Comic Sans MS"/>
                <a:cs typeface="Comic Sans MS"/>
              </a:rPr>
              <a:t>&amp;</a:t>
            </a:r>
            <a:r>
              <a:rPr sz="2000" spc="-265" dirty="0">
                <a:latin typeface="Comic Sans MS"/>
                <a:cs typeface="Comic Sans MS"/>
              </a:rPr>
              <a:t> </a:t>
            </a:r>
            <a:r>
              <a:rPr sz="2000" b="1" spc="-5" dirty="0">
                <a:latin typeface="Comic Sans MS"/>
                <a:cs typeface="Comic Sans MS"/>
              </a:rPr>
              <a:t>PSK.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6139" y="2598420"/>
            <a:ext cx="4095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"/>
              <a:tabLst>
                <a:tab pos="241300" algn="l"/>
              </a:tabLst>
            </a:pPr>
            <a:r>
              <a:rPr sz="3000" b="1" baseline="-2777" dirty="0">
                <a:latin typeface="Comic Sans MS"/>
                <a:cs typeface="Comic Sans MS"/>
              </a:rPr>
              <a:t>3</a:t>
            </a:r>
            <a:endParaRPr sz="3000" baseline="-2777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4540" y="2613659"/>
            <a:ext cx="5626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1380" algn="l"/>
                <a:tab pos="1950720" algn="l"/>
                <a:tab pos="2319020" algn="l"/>
                <a:tab pos="2973070" algn="l"/>
                <a:tab pos="3841750" algn="l"/>
                <a:tab pos="5083810" algn="l"/>
              </a:tabLst>
            </a:pPr>
            <a:r>
              <a:rPr sz="2000" b="1" dirty="0">
                <a:latin typeface="Comic Sans MS"/>
                <a:cs typeface="Comic Sans MS"/>
              </a:rPr>
              <a:t>M</a:t>
            </a:r>
            <a:r>
              <a:rPr sz="2000" b="1" spc="-10" dirty="0">
                <a:latin typeface="Comic Sans MS"/>
                <a:cs typeface="Comic Sans MS"/>
              </a:rPr>
              <a:t>b</a:t>
            </a:r>
            <a:r>
              <a:rPr sz="2000" b="1" dirty="0">
                <a:latin typeface="Comic Sans MS"/>
                <a:cs typeface="Comic Sans MS"/>
              </a:rPr>
              <a:t>ps	</a:t>
            </a:r>
            <a:r>
              <a:rPr sz="2000" spc="-10" dirty="0">
                <a:latin typeface="Comic Sans MS"/>
                <a:cs typeface="Comic Sans MS"/>
              </a:rPr>
              <a:t>n</a:t>
            </a:r>
            <a:r>
              <a:rPr sz="2000" spc="5" dirty="0">
                <a:latin typeface="Comic Sans MS"/>
                <a:cs typeface="Comic Sans MS"/>
              </a:rPr>
              <a:t>om</a:t>
            </a:r>
            <a:r>
              <a:rPr sz="2000" spc="-5" dirty="0">
                <a:latin typeface="Comic Sans MS"/>
                <a:cs typeface="Comic Sans MS"/>
              </a:rPr>
              <a:t>i</a:t>
            </a:r>
            <a:r>
              <a:rPr sz="200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a</a:t>
            </a:r>
            <a:r>
              <a:rPr sz="2000" dirty="0">
                <a:latin typeface="Comic Sans MS"/>
                <a:cs typeface="Comic Sans MS"/>
              </a:rPr>
              <a:t>l	&amp;	</a:t>
            </a:r>
            <a:r>
              <a:rPr sz="2000" b="1" spc="-5" dirty="0">
                <a:latin typeface="Comic Sans MS"/>
                <a:cs typeface="Comic Sans MS"/>
              </a:rPr>
              <a:t>2</a:t>
            </a:r>
            <a:r>
              <a:rPr sz="2000" b="1" spc="-10" dirty="0">
                <a:latin typeface="Comic Sans MS"/>
                <a:cs typeface="Comic Sans MS"/>
              </a:rPr>
              <a:t>.</a:t>
            </a:r>
            <a:r>
              <a:rPr sz="2000" b="1" dirty="0">
                <a:latin typeface="Comic Sans MS"/>
                <a:cs typeface="Comic Sans MS"/>
              </a:rPr>
              <a:t>1	Mb</a:t>
            </a:r>
            <a:r>
              <a:rPr sz="2000" b="1" spc="-10" dirty="0">
                <a:latin typeface="Comic Sans MS"/>
                <a:cs typeface="Comic Sans MS"/>
              </a:rPr>
              <a:t>p</a:t>
            </a:r>
            <a:r>
              <a:rPr sz="2000" b="1" dirty="0">
                <a:latin typeface="Comic Sans MS"/>
                <a:cs typeface="Comic Sans MS"/>
              </a:rPr>
              <a:t>s	</a:t>
            </a:r>
            <a:r>
              <a:rPr sz="2000" dirty="0">
                <a:latin typeface="Comic Sans MS"/>
                <a:cs typeface="Comic Sans MS"/>
              </a:rPr>
              <a:t>p</a:t>
            </a:r>
            <a:r>
              <a:rPr sz="2000" spc="-5" dirty="0">
                <a:latin typeface="Comic Sans MS"/>
                <a:cs typeface="Comic Sans MS"/>
              </a:rPr>
              <a:t>ra</a:t>
            </a:r>
            <a:r>
              <a:rPr sz="2000" dirty="0">
                <a:latin typeface="Comic Sans MS"/>
                <a:cs typeface="Comic Sans MS"/>
              </a:rPr>
              <a:t>c</a:t>
            </a:r>
            <a:r>
              <a:rPr sz="2000" spc="5" dirty="0">
                <a:latin typeface="Comic Sans MS"/>
                <a:cs typeface="Comic Sans MS"/>
              </a:rPr>
              <a:t>t</a:t>
            </a:r>
            <a:r>
              <a:rPr sz="2000" spc="-5" dirty="0">
                <a:latin typeface="Comic Sans MS"/>
                <a:cs typeface="Comic Sans MS"/>
              </a:rPr>
              <a:t>i</a:t>
            </a:r>
            <a:r>
              <a:rPr sz="2000" spc="10" dirty="0">
                <a:latin typeface="Comic Sans MS"/>
                <a:cs typeface="Comic Sans MS"/>
              </a:rPr>
              <a:t>c</a:t>
            </a:r>
            <a:r>
              <a:rPr sz="2000" spc="-5" dirty="0">
                <a:latin typeface="Comic Sans MS"/>
                <a:cs typeface="Comic Sans MS"/>
              </a:rPr>
              <a:t>a</a:t>
            </a:r>
            <a:r>
              <a:rPr sz="2000" dirty="0">
                <a:latin typeface="Comic Sans MS"/>
                <a:cs typeface="Comic Sans MS"/>
              </a:rPr>
              <a:t>l	</a:t>
            </a:r>
            <a:r>
              <a:rPr sz="2000" spc="5" dirty="0">
                <a:latin typeface="Comic Sans MS"/>
                <a:cs typeface="Comic Sans MS"/>
              </a:rPr>
              <a:t>d</a:t>
            </a:r>
            <a:r>
              <a:rPr sz="2000" spc="-5" dirty="0">
                <a:latin typeface="Comic Sans MS"/>
                <a:cs typeface="Comic Sans MS"/>
              </a:rPr>
              <a:t>at</a:t>
            </a:r>
            <a:r>
              <a:rPr sz="2000" dirty="0">
                <a:latin typeface="Comic Sans MS"/>
                <a:cs typeface="Comic Sans MS"/>
              </a:rPr>
              <a:t>a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1739" y="2854959"/>
            <a:ext cx="7159625" cy="353441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155065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latin typeface="Comic Sans MS"/>
                <a:cs typeface="Comic Sans MS"/>
              </a:rPr>
              <a:t>transfer rate </a:t>
            </a:r>
            <a:r>
              <a:rPr sz="2000" dirty="0">
                <a:latin typeface="Comic Sans MS"/>
                <a:cs typeface="Comic Sans MS"/>
              </a:rPr>
              <a:t>can be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achieved.</a:t>
            </a:r>
            <a:endParaRPr sz="2000">
              <a:latin typeface="Comic Sans MS"/>
              <a:cs typeface="Comic Sans MS"/>
            </a:endParaRPr>
          </a:p>
          <a:p>
            <a:pPr marL="1155065" marR="6350" indent="-2286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Font typeface="Wingdings"/>
              <a:buChar char=""/>
              <a:tabLst>
                <a:tab pos="1155700" algn="l"/>
              </a:tabLst>
            </a:pPr>
            <a:r>
              <a:rPr sz="2000" spc="-5" dirty="0">
                <a:latin typeface="Comic Sans MS"/>
                <a:cs typeface="Comic Sans MS"/>
              </a:rPr>
              <a:t>Reduced </a:t>
            </a:r>
            <a:r>
              <a:rPr sz="2000" dirty="0">
                <a:latin typeface="Comic Sans MS"/>
                <a:cs typeface="Comic Sans MS"/>
              </a:rPr>
              <a:t>complexity </a:t>
            </a:r>
            <a:r>
              <a:rPr sz="2000" spc="-5" dirty="0">
                <a:latin typeface="Comic Sans MS"/>
                <a:cs typeface="Comic Sans MS"/>
              </a:rPr>
              <a:t>of </a:t>
            </a:r>
            <a:r>
              <a:rPr sz="2000" dirty="0">
                <a:latin typeface="Comic Sans MS"/>
                <a:cs typeface="Comic Sans MS"/>
              </a:rPr>
              <a:t>multiple </a:t>
            </a:r>
            <a:r>
              <a:rPr sz="2000" spc="-5" dirty="0">
                <a:latin typeface="Comic Sans MS"/>
                <a:cs typeface="Comic Sans MS"/>
              </a:rPr>
              <a:t>connection </a:t>
            </a:r>
            <a:r>
              <a:rPr sz="2000" spc="5" dirty="0">
                <a:latin typeface="Comic Sans MS"/>
                <a:cs typeface="Comic Sans MS"/>
              </a:rPr>
              <a:t>due </a:t>
            </a:r>
            <a:r>
              <a:rPr sz="2000" dirty="0">
                <a:latin typeface="Comic Sans MS"/>
                <a:cs typeface="Comic Sans MS"/>
              </a:rPr>
              <a:t>to  </a:t>
            </a:r>
            <a:r>
              <a:rPr sz="2000" spc="-5" dirty="0">
                <a:latin typeface="Comic Sans MS"/>
                <a:cs typeface="Comic Sans MS"/>
              </a:rPr>
              <a:t>increased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bandwidth.</a:t>
            </a:r>
            <a:endParaRPr sz="2000">
              <a:latin typeface="Comic Sans MS"/>
              <a:cs typeface="Comic Sans MS"/>
            </a:endParaRPr>
          </a:p>
          <a:p>
            <a:pPr marL="1155065" marR="5715" indent="-2286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Font typeface="Wingdings"/>
              <a:buChar char=""/>
              <a:tabLst>
                <a:tab pos="1155700" algn="l"/>
                <a:tab pos="1922145" algn="l"/>
                <a:tab pos="2785745" algn="l"/>
                <a:tab pos="4392930" algn="l"/>
                <a:tab pos="5490210" algn="l"/>
                <a:tab pos="6610350" algn="l"/>
              </a:tabLst>
            </a:pPr>
            <a:r>
              <a:rPr sz="2000" spc="-5" dirty="0">
                <a:latin typeface="Comic Sans MS"/>
                <a:cs typeface="Comic Sans MS"/>
              </a:rPr>
              <a:t>L</a:t>
            </a:r>
            <a:r>
              <a:rPr sz="2000" spc="5" dirty="0">
                <a:latin typeface="Comic Sans MS"/>
                <a:cs typeface="Comic Sans MS"/>
              </a:rPr>
              <a:t>o</a:t>
            </a:r>
            <a:r>
              <a:rPr sz="2000" dirty="0">
                <a:latin typeface="Comic Sans MS"/>
                <a:cs typeface="Comic Sans MS"/>
              </a:rPr>
              <a:t>w	p</a:t>
            </a:r>
            <a:r>
              <a:rPr sz="2000" spc="5" dirty="0">
                <a:latin typeface="Comic Sans MS"/>
                <a:cs typeface="Comic Sans MS"/>
              </a:rPr>
              <a:t>o</a:t>
            </a:r>
            <a:r>
              <a:rPr sz="2000" dirty="0">
                <a:latin typeface="Comic Sans MS"/>
                <a:cs typeface="Comic Sans MS"/>
              </a:rPr>
              <a:t>w</a:t>
            </a:r>
            <a:r>
              <a:rPr sz="2000" spc="-10" dirty="0">
                <a:latin typeface="Comic Sans MS"/>
                <a:cs typeface="Comic Sans MS"/>
              </a:rPr>
              <a:t>e</a:t>
            </a:r>
            <a:r>
              <a:rPr sz="2000" dirty="0">
                <a:latin typeface="Comic Sans MS"/>
                <a:cs typeface="Comic Sans MS"/>
              </a:rPr>
              <a:t>r	</a:t>
            </a:r>
            <a:r>
              <a:rPr sz="2000" spc="10" dirty="0">
                <a:latin typeface="Comic Sans MS"/>
                <a:cs typeface="Comic Sans MS"/>
              </a:rPr>
              <a:t>c</a:t>
            </a:r>
            <a:r>
              <a:rPr sz="2000" spc="-5" dirty="0">
                <a:latin typeface="Comic Sans MS"/>
                <a:cs typeface="Comic Sans MS"/>
              </a:rPr>
              <a:t>o</a:t>
            </a:r>
            <a:r>
              <a:rPr sz="200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s</a:t>
            </a:r>
            <a:r>
              <a:rPr sz="2000" dirty="0">
                <a:latin typeface="Comic Sans MS"/>
                <a:cs typeface="Comic Sans MS"/>
              </a:rPr>
              <a:t>u</a:t>
            </a:r>
            <a:r>
              <a:rPr sz="2000" spc="5" dirty="0">
                <a:latin typeface="Comic Sans MS"/>
                <a:cs typeface="Comic Sans MS"/>
              </a:rPr>
              <a:t>m</a:t>
            </a:r>
            <a:r>
              <a:rPr sz="2000" dirty="0">
                <a:latin typeface="Comic Sans MS"/>
                <a:cs typeface="Comic Sans MS"/>
              </a:rPr>
              <a:t>p</a:t>
            </a:r>
            <a:r>
              <a:rPr sz="2000" spc="5" dirty="0">
                <a:latin typeface="Comic Sans MS"/>
                <a:cs typeface="Comic Sans MS"/>
              </a:rPr>
              <a:t>t</a:t>
            </a:r>
            <a:r>
              <a:rPr sz="2000" spc="-5" dirty="0">
                <a:latin typeface="Comic Sans MS"/>
                <a:cs typeface="Comic Sans MS"/>
              </a:rPr>
              <a:t>i</a:t>
            </a:r>
            <a:r>
              <a:rPr sz="2000" spc="5" dirty="0">
                <a:latin typeface="Comic Sans MS"/>
                <a:cs typeface="Comic Sans MS"/>
              </a:rPr>
              <a:t>o</a:t>
            </a:r>
            <a:r>
              <a:rPr sz="2000" dirty="0">
                <a:latin typeface="Comic Sans MS"/>
                <a:cs typeface="Comic Sans MS"/>
              </a:rPr>
              <a:t>n	</a:t>
            </a:r>
            <a:r>
              <a:rPr sz="2000" spc="5" dirty="0">
                <a:latin typeface="Comic Sans MS"/>
                <a:cs typeface="Comic Sans MS"/>
              </a:rPr>
              <a:t>t</a:t>
            </a:r>
            <a:r>
              <a:rPr sz="2000" spc="-10" dirty="0">
                <a:latin typeface="Comic Sans MS"/>
                <a:cs typeface="Comic Sans MS"/>
              </a:rPr>
              <a:t>h</a:t>
            </a:r>
            <a:r>
              <a:rPr sz="2000" spc="-5" dirty="0">
                <a:latin typeface="Comic Sans MS"/>
                <a:cs typeface="Comic Sans MS"/>
              </a:rPr>
              <a:t>r</a:t>
            </a:r>
            <a:r>
              <a:rPr sz="2000" spc="5" dirty="0">
                <a:latin typeface="Comic Sans MS"/>
                <a:cs typeface="Comic Sans MS"/>
              </a:rPr>
              <a:t>o</a:t>
            </a:r>
            <a:r>
              <a:rPr sz="2000" dirty="0">
                <a:latin typeface="Comic Sans MS"/>
                <a:cs typeface="Comic Sans MS"/>
              </a:rPr>
              <a:t>u</a:t>
            </a:r>
            <a:r>
              <a:rPr sz="2000" spc="10" dirty="0">
                <a:latin typeface="Comic Sans MS"/>
                <a:cs typeface="Comic Sans MS"/>
              </a:rPr>
              <a:t>g</a:t>
            </a:r>
            <a:r>
              <a:rPr sz="2000" dirty="0">
                <a:latin typeface="Comic Sans MS"/>
                <a:cs typeface="Comic Sans MS"/>
              </a:rPr>
              <a:t>h	</a:t>
            </a:r>
            <a:r>
              <a:rPr sz="2000" spc="-15" dirty="0">
                <a:latin typeface="Comic Sans MS"/>
                <a:cs typeface="Comic Sans MS"/>
              </a:rPr>
              <a:t>r</a:t>
            </a:r>
            <a:r>
              <a:rPr sz="200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r>
              <a:rPr sz="2000" spc="10" dirty="0">
                <a:latin typeface="Comic Sans MS"/>
                <a:cs typeface="Comic Sans MS"/>
              </a:rPr>
              <a:t>u</a:t>
            </a:r>
            <a:r>
              <a:rPr sz="2000" dirty="0">
                <a:latin typeface="Comic Sans MS"/>
                <a:cs typeface="Comic Sans MS"/>
              </a:rPr>
              <a:t>c</a:t>
            </a:r>
            <a:r>
              <a:rPr sz="2000" spc="-10" dirty="0">
                <a:latin typeface="Comic Sans MS"/>
                <a:cs typeface="Comic Sans MS"/>
              </a:rPr>
              <a:t>e</a:t>
            </a:r>
            <a:r>
              <a:rPr sz="2000" dirty="0">
                <a:latin typeface="Comic Sans MS"/>
                <a:cs typeface="Comic Sans MS"/>
              </a:rPr>
              <a:t>d	</a:t>
            </a:r>
            <a:r>
              <a:rPr sz="2000" spc="5" dirty="0">
                <a:latin typeface="Comic Sans MS"/>
                <a:cs typeface="Comic Sans MS"/>
              </a:rPr>
              <a:t>d</a:t>
            </a:r>
            <a:r>
              <a:rPr sz="2000" dirty="0">
                <a:latin typeface="Comic Sans MS"/>
                <a:cs typeface="Comic Sans MS"/>
              </a:rPr>
              <a:t>u</a:t>
            </a:r>
            <a:r>
              <a:rPr sz="2000" spc="5" dirty="0">
                <a:latin typeface="Comic Sans MS"/>
                <a:cs typeface="Comic Sans MS"/>
              </a:rPr>
              <a:t>t</a:t>
            </a:r>
            <a:r>
              <a:rPr sz="2000" dirty="0">
                <a:latin typeface="Comic Sans MS"/>
                <a:cs typeface="Comic Sans MS"/>
              </a:rPr>
              <a:t>y  </a:t>
            </a:r>
            <a:r>
              <a:rPr sz="2000" spc="-5" dirty="0">
                <a:latin typeface="Comic Sans MS"/>
                <a:cs typeface="Comic Sans MS"/>
              </a:rPr>
              <a:t>cycle.</a:t>
            </a:r>
            <a:endParaRPr sz="2000">
              <a:latin typeface="Comic Sans MS"/>
              <a:cs typeface="Comic Sans MS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00"/>
              </a:spcBef>
              <a:buClr>
                <a:srgbClr val="0098CC"/>
              </a:buClr>
              <a:buFont typeface="Wingdings"/>
              <a:buChar char=""/>
              <a:tabLst>
                <a:tab pos="355600" algn="l"/>
              </a:tabLst>
            </a:pPr>
            <a:r>
              <a:rPr sz="2800" spc="-5" dirty="0">
                <a:latin typeface="Comic Sans MS"/>
                <a:cs typeface="Comic Sans MS"/>
              </a:rPr>
              <a:t>In 2006,Bluetooth SIG announced its  selection of </a:t>
            </a:r>
            <a:r>
              <a:rPr sz="2800" b="1" u="heavy" spc="-10" dirty="0">
                <a:uFill>
                  <a:solidFill>
                    <a:srgbClr val="FFCC66"/>
                  </a:solidFill>
                </a:uFill>
                <a:latin typeface="Comic Sans MS"/>
                <a:cs typeface="Comic Sans MS"/>
              </a:rPr>
              <a:t>Wimedia </a:t>
            </a:r>
            <a:r>
              <a:rPr sz="2800" b="1" u="heavy" spc="-5" dirty="0">
                <a:uFill>
                  <a:solidFill>
                    <a:srgbClr val="FFCC66"/>
                  </a:solidFill>
                </a:uFill>
                <a:latin typeface="Comic Sans MS"/>
                <a:cs typeface="Comic Sans MS"/>
              </a:rPr>
              <a:t>alliance</a:t>
            </a:r>
            <a:r>
              <a:rPr sz="2800" b="1" spc="-5" dirty="0">
                <a:latin typeface="Comic Sans MS"/>
                <a:cs typeface="Comic Sans MS"/>
              </a:rPr>
              <a:t>  </a:t>
            </a:r>
            <a:r>
              <a:rPr sz="2800" spc="-5" dirty="0">
                <a:latin typeface="Comic Sans MS"/>
                <a:cs typeface="Comic Sans MS"/>
              </a:rPr>
              <a:t>for  integration </a:t>
            </a:r>
            <a:r>
              <a:rPr sz="2800" spc="-10" dirty="0">
                <a:latin typeface="Comic Sans MS"/>
                <a:cs typeface="Comic Sans MS"/>
              </a:rPr>
              <a:t>with </a:t>
            </a:r>
            <a:r>
              <a:rPr sz="2800" spc="-5" dirty="0">
                <a:latin typeface="Comic Sans MS"/>
                <a:cs typeface="Comic Sans MS"/>
              </a:rPr>
              <a:t>current wireless  Bluetooth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technology.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838</Words>
  <Application>Microsoft Office PowerPoint</Application>
  <PresentationFormat>On-screen Show (4:3)</PresentationFormat>
  <Paragraphs>248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B.N.M. Institute of Technology Approved by AICTE, Affiliated to VTU, Accredited as grade A Institution by NAAC.  All UG branches – CSE, ECE, EEE, ISE &amp; Mech.E accredited by NBA for academic years 2018-19 to 2020-21  &amp; valid upto 30.06.2021 Post box no. 7087, 27th cross, 12th Main, Banashankari 2nd Stage, Bengaluru- 560070, INDIA Ph: 91-80- 26711780/81/82   Email: principal@bnmit.in, www. bnmit.org </vt:lpstr>
      <vt:lpstr>BLUETOOTH</vt:lpstr>
      <vt:lpstr>DEFINITION</vt:lpstr>
      <vt:lpstr>ORIGINATION OF  “BLUETOOTH”</vt:lpstr>
      <vt:lpstr>NEED FOR  BLUETOOTH</vt:lpstr>
      <vt:lpstr>APPLICATION EXAMPLES</vt:lpstr>
      <vt:lpstr>HISTORY OF BLUETOOTH</vt:lpstr>
      <vt:lpstr>Slide 8</vt:lpstr>
      <vt:lpstr>Slide 9</vt:lpstr>
      <vt:lpstr>Slide 10</vt:lpstr>
      <vt:lpstr>BLUETOOTH</vt:lpstr>
      <vt:lpstr>PICONETS</vt:lpstr>
      <vt:lpstr>SCATTERNETS</vt:lpstr>
      <vt:lpstr>STRUCTURE</vt:lpstr>
      <vt:lpstr>COMPONENTS   OF STACK</vt:lpstr>
      <vt:lpstr>Slide 16</vt:lpstr>
      <vt:lpstr>   THE CONNECTION ESTABLISH</vt:lpstr>
      <vt:lpstr>CREATION OF A SCATTERNET</vt:lpstr>
      <vt:lpstr>NETWORK FORMATION  AND CONTROL</vt:lpstr>
      <vt:lpstr>BLUETOOTH’S</vt:lpstr>
      <vt:lpstr>IS BLUETOOTH DANGEROUS ? </vt:lpstr>
      <vt:lpstr>BLUETOOTH’S COMPETING TECHNOLOGIES </vt:lpstr>
      <vt:lpstr>FUTURE OF BLUETOOTH</vt:lpstr>
      <vt:lpstr>BIBLIOGRAPHY</vt:lpstr>
      <vt:lpstr>Wireless Sensing Technologies</vt:lpstr>
      <vt:lpstr>Wi-Fi Network</vt:lpstr>
      <vt:lpstr>Different Types of Wi-Fi</vt:lpstr>
      <vt:lpstr>Pros and Cons of Wi-Fi</vt:lpstr>
      <vt:lpstr>Slide 29</vt:lpstr>
      <vt:lpstr>Application of Wi-Fi</vt:lpstr>
      <vt:lpstr>Zigbee</vt:lpstr>
      <vt:lpstr>Zigbee Network</vt:lpstr>
      <vt:lpstr>Pros and Cons of Zigbee</vt:lpstr>
      <vt:lpstr>Slide 34</vt:lpstr>
      <vt:lpstr>Applications of Zigbee</vt:lpstr>
      <vt:lpstr>Case studies of Zigbee Applications</vt:lpstr>
      <vt:lpstr>RFID  (Radio Frequency Identification Module)</vt:lpstr>
      <vt:lpstr>Pros and Cons of RFID</vt:lpstr>
      <vt:lpstr>Slide 39</vt:lpstr>
      <vt:lpstr>Applications of RFID</vt:lpstr>
      <vt:lpstr>Case Studies of RFID Applications</vt:lpstr>
      <vt:lpstr>LoRa</vt:lpstr>
      <vt:lpstr>LoRaWAN Network</vt:lpstr>
      <vt:lpstr>Pros and Cons of LoRa</vt:lpstr>
      <vt:lpstr>Slide 45</vt:lpstr>
      <vt:lpstr>Applications of LoRa</vt:lpstr>
      <vt:lpstr>Case Studies of LoRa Applications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manjushree</dc:creator>
  <cp:lastModifiedBy>manjushree</cp:lastModifiedBy>
  <cp:revision>132</cp:revision>
  <dcterms:created xsi:type="dcterms:W3CDTF">2020-07-23T09:27:31Z</dcterms:created>
  <dcterms:modified xsi:type="dcterms:W3CDTF">2020-08-03T14:34:33Z</dcterms:modified>
</cp:coreProperties>
</file>